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9"/>
  </p:notesMasterIdLst>
  <p:sldIdLst>
    <p:sldId id="257" r:id="rId4"/>
    <p:sldId id="272" r:id="rId5"/>
    <p:sldId id="258" r:id="rId6"/>
    <p:sldId id="260" r:id="rId7"/>
    <p:sldId id="261" r:id="rId8"/>
    <p:sldId id="259" r:id="rId9"/>
    <p:sldId id="262" r:id="rId10"/>
    <p:sldId id="263" r:id="rId11"/>
    <p:sldId id="264" r:id="rId12"/>
    <p:sldId id="265" r:id="rId13"/>
    <p:sldId id="266" r:id="rId14"/>
    <p:sldId id="267" r:id="rId15"/>
    <p:sldId id="268" r:id="rId16"/>
    <p:sldId id="269" r:id="rId17"/>
    <p:sldId id="270"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3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24FCAA-4783-48BD-B6A1-0C0AEF2519B6}" type="datetimeFigureOut">
              <a:rPr lang="ru-RU" smtClean="0"/>
              <a:pPr/>
              <a:t>10.01.2021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C765EA-CE80-492F-97F0-46F4049B817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5</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14</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15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6</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7</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8</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9</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10</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11</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12</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DC765EA-CE80-492F-97F0-46F4049B8170}" type="slidenum">
              <a:rPr lang="ru-RU" smtClean="0"/>
              <a:pPr/>
              <a:t>13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96C673-802B-4A84-84A6-FFDD35CB5F08}"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6BC8828-5D69-4586-ADA1-ACA980E7FD94}" type="slidenum">
              <a:rPr lang="ru-RU" smtClean="0"/>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562CB29-CFC4-4DBB-845A-73E1BA2591C9}"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B69C80-FE94-4D8C-BC7E-BDF707AE1201}" type="slidenum">
              <a:rPr lang="ru-RU" smtClean="0"/>
              <a:pPr/>
              <a:t>‹#›</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562CB29-CFC4-4DBB-845A-73E1BA2591C9}"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B69C80-FE94-4D8C-BC7E-BDF707AE1201}" type="slidenum">
              <a:rPr lang="ru-RU" smtClean="0"/>
              <a:pPr/>
              <a:t>‹#›</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562CB29-CFC4-4DBB-845A-73E1BA2591C9}"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B69C80-FE94-4D8C-BC7E-BDF707AE1201}" type="slidenum">
              <a:rPr lang="ru-RU" smtClean="0"/>
              <a:pPr/>
              <a:t>‹#›</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562CB29-CFC4-4DBB-845A-73E1BA2591C9}"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CB69C80-FE94-4D8C-BC7E-BDF707AE1201}" type="slidenum">
              <a:rPr lang="ru-RU" smtClean="0"/>
              <a:pPr/>
              <a:t>‹#›</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562CB29-CFC4-4DBB-845A-73E1BA2591C9}" type="datetimeFigureOut">
              <a:rPr lang="ru-RU" smtClean="0"/>
              <a:pPr/>
              <a:t>10.01.2021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CB69C80-FE94-4D8C-BC7E-BDF707AE1201}" type="slidenum">
              <a:rPr lang="ru-RU" smtClean="0"/>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562CB29-CFC4-4DBB-845A-73E1BA2591C9}" type="datetimeFigureOut">
              <a:rPr lang="ru-RU" smtClean="0"/>
              <a:pPr/>
              <a:t>10.01.2021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CB69C80-FE94-4D8C-BC7E-BDF707AE1201}" type="slidenum">
              <a:rPr lang="ru-RU" smtClean="0"/>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562CB29-CFC4-4DBB-845A-73E1BA2591C9}" type="datetimeFigureOut">
              <a:rPr lang="ru-RU" smtClean="0"/>
              <a:pPr/>
              <a:t>10.01.2021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CB69C80-FE94-4D8C-BC7E-BDF707AE120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562CB29-CFC4-4DBB-845A-73E1BA2591C9}"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CB69C80-FE94-4D8C-BC7E-BDF707AE120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759BE9E-8F76-419E-8AC2-C516C1924F94}"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D415E5-633A-498B-8AE5-87DDAEE9E2E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59BE9E-8F76-419E-8AC2-C516C1924F94}" type="datetimeFigureOut">
              <a:rPr lang="ru-RU" smtClean="0"/>
              <a:pPr/>
              <a:t>10.01.2021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D415E5-633A-498B-8AE5-87DDAEE9E2E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96C673-802B-4A84-84A6-FFDD35CB5F08}" type="datetimeFigureOut">
              <a:rPr lang="ru-RU" smtClean="0"/>
              <a:pPr/>
              <a:t>10.01.2021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BC8828-5D69-4586-ADA1-ACA980E7FD9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2CB29-CFC4-4DBB-845A-73E1BA2591C9}" type="datetimeFigureOut">
              <a:rPr lang="ru-RU" smtClean="0"/>
              <a:pPr/>
              <a:t>10.01.2021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69C80-FE94-4D8C-BC7E-BDF707AE120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54" name="Rectangle 6"/>
          <p:cNvSpPr>
            <a:spLocks noChangeArrowheads="1"/>
          </p:cNvSpPr>
          <p:nvPr/>
        </p:nvSpPr>
        <p:spPr bwMode="auto">
          <a:xfrm>
            <a:off x="0" y="0"/>
            <a:ext cx="3059832" cy="714356"/>
          </a:xfrm>
          <a:prstGeom prst="rect">
            <a:avLst/>
          </a:prstGeom>
          <a:solidFill>
            <a:srgbClr val="E9EAB4"/>
          </a:solidFill>
          <a:ln w="9525">
            <a:solidFill>
              <a:schemeClr val="tx1"/>
            </a:solidFill>
            <a:miter lim="800000"/>
            <a:headEnd/>
            <a:tailEnd/>
          </a:ln>
          <a:effectLst/>
        </p:spPr>
        <p:txBody>
          <a:bodyPr wrap="none" anchor="ctr"/>
          <a:lstStyle/>
          <a:p>
            <a:pPr algn="ctr"/>
            <a:r>
              <a:rPr lang="ru-RU" sz="28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ЛЕКЦИЯ №01-ОПС</a:t>
            </a:r>
            <a:endParaRPr lang="ru-RU" sz="28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endParaRPr>
          </a:p>
        </p:txBody>
      </p:sp>
      <p:sp>
        <p:nvSpPr>
          <p:cNvPr id="5" name="Скругленный прямоугольник 4"/>
          <p:cNvSpPr/>
          <p:nvPr/>
        </p:nvSpPr>
        <p:spPr>
          <a:xfrm>
            <a:off x="1857356" y="4071942"/>
            <a:ext cx="5715040" cy="127159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rgbClr val="C00000"/>
                </a:solidFill>
                <a:latin typeface="Times New Roman" pitchFamily="18" charset="0"/>
                <a:cs typeface="Times New Roman" pitchFamily="18" charset="0"/>
              </a:rPr>
              <a:t>Технология строительного производства: Учебник для вузов // С.С....</a:t>
            </a:r>
          </a:p>
          <a:p>
            <a:pPr algn="ctr"/>
            <a:r>
              <a:rPr lang="ru-RU" sz="2000" b="1" dirty="0">
                <a:solidFill>
                  <a:srgbClr val="C00000"/>
                </a:solidFill>
                <a:latin typeface="Times New Roman" pitchFamily="18" charset="0"/>
                <a:cs typeface="Times New Roman" pitchFamily="18" charset="0"/>
              </a:rPr>
              <a:t>steklo.biz/</a:t>
            </a:r>
            <a:r>
              <a:rPr lang="ru-RU" sz="2000" b="1" dirty="0" err="1">
                <a:solidFill>
                  <a:srgbClr val="C00000"/>
                </a:solidFill>
                <a:latin typeface="Times New Roman" pitchFamily="18" charset="0"/>
                <a:cs typeface="Times New Roman" pitchFamily="18" charset="0"/>
              </a:rPr>
              <a:t>biblioteka_stroitelja</a:t>
            </a:r>
            <a:r>
              <a:rPr lang="ru-RU" sz="2000" b="1" dirty="0">
                <a:solidFill>
                  <a:srgbClr val="C00000"/>
                </a:solidFill>
                <a:latin typeface="Times New Roman" pitchFamily="18" charset="0"/>
                <a:cs typeface="Times New Roman" pitchFamily="18" charset="0"/>
              </a:rPr>
              <a:t>...</a:t>
            </a:r>
          </a:p>
        </p:txBody>
      </p:sp>
      <p:sp>
        <p:nvSpPr>
          <p:cNvPr id="6" name="Скругленный прямоугольник 5"/>
          <p:cNvSpPr/>
          <p:nvPr/>
        </p:nvSpPr>
        <p:spPr>
          <a:xfrm>
            <a:off x="1714480" y="1928802"/>
            <a:ext cx="6000792" cy="128588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ln>
                  <a:solidFill>
                    <a:srgbClr val="00B0F0"/>
                  </a:solidFill>
                </a:ln>
                <a:solidFill>
                  <a:srgbClr val="FF0000"/>
                </a:solidFill>
              </a:rPr>
              <a:t>Основные понятия о зданиях и организации работ в строительстве</a:t>
            </a:r>
            <a:endParaRPr lang="ru-RU" sz="2800" b="1" dirty="0">
              <a:ln>
                <a:solidFill>
                  <a:srgbClr val="00B0F0"/>
                </a:solidFill>
              </a:ln>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3071802" y="0"/>
            <a:ext cx="6072198" cy="6740307"/>
          </a:xfrm>
          <a:prstGeom prst="rect">
            <a:avLst/>
          </a:prstGeom>
          <a:blipFill>
            <a:blip r:embed="rId3"/>
            <a:tile tx="0" ty="0" sx="100000" sy="100000" flip="none" algn="tl"/>
          </a:blipFill>
          <a:ln w="9525" cmpd="dbl">
            <a:solidFill>
              <a:schemeClr val="tx1"/>
            </a:solidFill>
            <a:miter lim="800000"/>
            <a:headEnd/>
            <a:tailEnd/>
          </a:ln>
          <a:effectLst/>
        </p:spPr>
        <p:txBody>
          <a:bodyPr wrap="square">
            <a:spAutoFit/>
          </a:bodyPr>
          <a:lstStyle/>
          <a:p>
            <a:pPr algn="just"/>
            <a:r>
              <a:rPr lang="ru-RU" sz="1600"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Различают следующие размеры объемно-планировочных и конструктивных элементов зданий и сооружений: </a:t>
            </a:r>
            <a:r>
              <a:rPr lang="ru-RU" sz="1600" b="1" i="1" dirty="0" smtClean="0">
                <a:solidFill>
                  <a:srgbClr val="002060"/>
                </a:solidFill>
                <a:latin typeface="Times New Roman" pitchFamily="18" charset="0"/>
                <a:cs typeface="Times New Roman" pitchFamily="18" charset="0"/>
              </a:rPr>
              <a:t>номинальные модульные, конструктивные и натурные.</a:t>
            </a:r>
          </a:p>
          <a:p>
            <a:pPr algn="just"/>
            <a:r>
              <a:rPr lang="ru-RU" sz="1600" b="1" dirty="0" smtClean="0">
                <a:latin typeface="Times New Roman" pitchFamily="18" charset="0"/>
                <a:cs typeface="Times New Roman" pitchFamily="18" charset="0"/>
              </a:rPr>
              <a:t>     В строительных чертежах принято обозначать основные расстояния между наиболее характерными конструктивными элементами зданий как расстояние между осями. От этих осей отмеряют расстояния до всех второстепенных элементов или конструкций и как обозначения наносят на чертежи. Такая система получила название   </a:t>
            </a:r>
            <a:r>
              <a:rPr lang="ru-RU" sz="1600" b="1" dirty="0" smtClean="0">
                <a:solidFill>
                  <a:srgbClr val="002060"/>
                </a:solidFill>
                <a:latin typeface="Times New Roman" pitchFamily="18" charset="0"/>
                <a:cs typeface="Times New Roman" pitchFamily="18" charset="0"/>
              </a:rPr>
              <a:t>привязки,   </a:t>
            </a:r>
            <a:r>
              <a:rPr lang="ru-RU" sz="1600" b="1" dirty="0" smtClean="0">
                <a:latin typeface="Times New Roman" pitchFamily="18" charset="0"/>
                <a:cs typeface="Times New Roman" pitchFamily="18" charset="0"/>
              </a:rPr>
              <a:t>а   расстояния между основными осями зданий или между гранями отдельных конструкций и деталей - номинальных модульных размеров.</a:t>
            </a:r>
          </a:p>
          <a:p>
            <a:endParaRPr lang="ru-RU" sz="1600" dirty="0" smtClean="0"/>
          </a:p>
          <a:p>
            <a:pPr algn="ctr"/>
            <a:endParaRPr lang="ru-RU" sz="1600" b="1" dirty="0" smtClean="0">
              <a:solidFill>
                <a:srgbClr val="FF0000"/>
              </a:solidFill>
            </a:endParaRPr>
          </a:p>
          <a:p>
            <a:pPr algn="ctr"/>
            <a:r>
              <a:rPr lang="ru-RU" sz="1600" b="1" dirty="0" smtClean="0">
                <a:solidFill>
                  <a:srgbClr val="FF0000"/>
                </a:solidFill>
                <a:latin typeface="Times New Roman" pitchFamily="18" charset="0"/>
                <a:cs typeface="Times New Roman" pitchFamily="18" charset="0"/>
              </a:rPr>
              <a:t>3. ОРГАНИЗАЦИЯ, НОРМИРОВАНИЕ И ОПЛАТА ТРУДА СТРОИТЕЛЬНЫХ РАБОЧИХ</a:t>
            </a:r>
          </a:p>
          <a:p>
            <a:pPr algn="just"/>
            <a:r>
              <a:rPr lang="ru-RU" sz="1600" b="1" dirty="0" smtClean="0">
                <a:latin typeface="Times New Roman" pitchFamily="18" charset="0"/>
                <a:cs typeface="Times New Roman" pitchFamily="18" charset="0"/>
              </a:rPr>
              <a:t>     Производство строительно-монтажных работ требует специалистов различных профессий и квалификации, которые помимо определенных знаний и навыков должны знать технологическую последовательность выполнения отдельных операций, а также специфику используемых материалов (изделий и конструкций), чтобы правильно их применять и не допускать непроизводительных затрат труда и средств.</a:t>
            </a:r>
          </a:p>
          <a:p>
            <a:pPr algn="just"/>
            <a:r>
              <a:rPr lang="ru-RU" sz="1600" b="1" dirty="0" smtClean="0">
                <a:latin typeface="Times New Roman" pitchFamily="18" charset="0"/>
                <a:cs typeface="Times New Roman" pitchFamily="18" charset="0"/>
              </a:rPr>
              <a:t>В строительстве, как правило, используют бригадную форму организации труда. Бригада может состоять из нескольких рабочих и включать специалистов разной квалификации по одному виду работ. В этом случае бригаду называют </a:t>
            </a:r>
            <a:r>
              <a:rPr lang="ru-RU" sz="1600" b="1" dirty="0" smtClean="0">
                <a:solidFill>
                  <a:srgbClr val="0070C0"/>
                </a:solidFill>
                <a:latin typeface="Times New Roman" pitchFamily="18" charset="0"/>
                <a:cs typeface="Times New Roman" pitchFamily="18" charset="0"/>
              </a:rPr>
              <a:t>специализированной.</a:t>
            </a:r>
          </a:p>
        </p:txBody>
      </p:sp>
      <p:pic>
        <p:nvPicPr>
          <p:cNvPr id="1026" name="Picture 2" descr="C:\Documents and Settings\AGoltsev\Рабочий стол\Без имени-1копирование.jpg"/>
          <p:cNvPicPr>
            <a:picLocks noChangeAspect="1" noChangeArrowheads="1"/>
          </p:cNvPicPr>
          <p:nvPr/>
        </p:nvPicPr>
        <p:blipFill>
          <a:blip r:embed="rId4"/>
          <a:srcRect/>
          <a:stretch>
            <a:fillRect/>
          </a:stretch>
        </p:blipFill>
        <p:spPr bwMode="auto">
          <a:xfrm>
            <a:off x="0" y="-1"/>
            <a:ext cx="3143240" cy="685800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15289" y="64794"/>
            <a:ext cx="9123861" cy="6740307"/>
          </a:xfrm>
          <a:prstGeom prst="rect">
            <a:avLst/>
          </a:prstGeom>
          <a:blipFill>
            <a:blip r:embed="rId3"/>
            <a:tile tx="0" ty="0" sx="100000" sy="100000" flip="none" algn="tl"/>
          </a:blipFill>
          <a:ln w="9525" cmpd="dbl">
            <a:solidFill>
              <a:schemeClr val="tx1"/>
            </a:solidFill>
            <a:miter lim="800000"/>
            <a:headEnd/>
            <a:tailEnd/>
          </a:ln>
          <a:effectLst/>
        </p:spPr>
        <p:txBody>
          <a:bodyPr wrap="square">
            <a:spAutoFit/>
          </a:bodyPr>
          <a:lstStyle/>
          <a:p>
            <a:pPr algn="just"/>
            <a:r>
              <a:rPr lang="ru-RU" sz="1600" b="1" dirty="0" smtClean="0">
                <a:latin typeface="Times New Roman" pitchFamily="18" charset="0"/>
                <a:cs typeface="Times New Roman" pitchFamily="18" charset="0"/>
              </a:rPr>
              <a:t>     Чаще в состав бригады входят рабочие разных профессий, что позволяет им более оперативно выполнять необходимые работы, разные по характеру. В этом случае бригаду называют </a:t>
            </a:r>
            <a:r>
              <a:rPr lang="ru-RU" sz="1600" b="1" dirty="0" smtClean="0">
                <a:solidFill>
                  <a:srgbClr val="0070C0"/>
                </a:solidFill>
                <a:latin typeface="Times New Roman" pitchFamily="18" charset="0"/>
                <a:cs typeface="Times New Roman" pitchFamily="18" charset="0"/>
              </a:rPr>
              <a:t>комплексной.</a:t>
            </a:r>
          </a:p>
          <a:p>
            <a:pPr algn="just"/>
            <a:r>
              <a:rPr lang="ru-RU" sz="1600" b="1" dirty="0" smtClean="0">
                <a:latin typeface="Times New Roman" pitchFamily="18" charset="0"/>
                <a:cs typeface="Times New Roman" pitchFamily="18" charset="0"/>
              </a:rPr>
              <a:t>     Квалификацию рабочих в бригаде определяют их разрядом, которых в строительной отрасли шесть. Низший, </a:t>
            </a:r>
            <a:r>
              <a:rPr lang="ru-RU" sz="1600" b="1" dirty="0" smtClean="0">
                <a:solidFill>
                  <a:srgbClr val="0070C0"/>
                </a:solidFill>
                <a:latin typeface="Times New Roman" pitchFamily="18" charset="0"/>
                <a:cs typeface="Times New Roman" pitchFamily="18" charset="0"/>
              </a:rPr>
              <a:t>первый разряд</a:t>
            </a:r>
            <a:r>
              <a:rPr lang="ru-RU" sz="1600" b="1" dirty="0" smtClean="0">
                <a:latin typeface="Times New Roman" pitchFamily="18" charset="0"/>
                <a:cs typeface="Times New Roman" pitchFamily="18" charset="0"/>
              </a:rPr>
              <a:t>, имеют рабочие, только поступившие на стройку и получившие минимальные знания по выполнению того или иного вида работ. Таких рабочих чаще всего используют на подсобных работах и оплата их труда самая низкая. Высший, </a:t>
            </a:r>
            <a:r>
              <a:rPr lang="ru-RU" sz="1600" b="1" dirty="0" smtClean="0">
                <a:solidFill>
                  <a:srgbClr val="0070C0"/>
                </a:solidFill>
                <a:latin typeface="Times New Roman" pitchFamily="18" charset="0"/>
                <a:cs typeface="Times New Roman" pitchFamily="18" charset="0"/>
              </a:rPr>
              <a:t>шестой, разряд </a:t>
            </a:r>
            <a:r>
              <a:rPr lang="ru-RU" sz="1600" b="1" dirty="0" smtClean="0">
                <a:latin typeface="Times New Roman" pitchFamily="18" charset="0"/>
                <a:cs typeface="Times New Roman" pitchFamily="18" charset="0"/>
              </a:rPr>
              <a:t>присваивают наиболее квалифицированным рабочим, имеющим навыки и большой опыт работы по данной специальности. Эти рабочие должны обладать профессиональными знаниями по выполнению основной и смежной работ, знать основы техники безопасности, производственной санитарии, уметь обращаться с механизмами и с инструментами. Таким рабочим поручают выполнение наиболее сложных и ответственных задании и оплата их труда наивысшая.</a:t>
            </a:r>
          </a:p>
          <a:p>
            <a:pPr algn="just"/>
            <a:r>
              <a:rPr lang="ru-RU" sz="1600" b="1" dirty="0" smtClean="0">
                <a:latin typeface="Times New Roman" pitchFamily="18" charset="0"/>
                <a:cs typeface="Times New Roman" pitchFamily="18" charset="0"/>
              </a:rPr>
              <a:t>     При выполнении строительных работ из состава бригад, как правило, выделяют </a:t>
            </a:r>
            <a:r>
              <a:rPr lang="ru-RU" sz="1600" b="1" dirty="0" smtClean="0">
                <a:solidFill>
                  <a:srgbClr val="0070C0"/>
                </a:solidFill>
                <a:latin typeface="Times New Roman" pitchFamily="18" charset="0"/>
                <a:cs typeface="Times New Roman" pitchFamily="18" charset="0"/>
              </a:rPr>
              <a:t>отдельные звенья</a:t>
            </a:r>
            <a:r>
              <a:rPr lang="ru-RU" sz="1600" b="1" dirty="0" smtClean="0">
                <a:latin typeface="Times New Roman" pitchFamily="18" charset="0"/>
                <a:cs typeface="Times New Roman" pitchFamily="18" charset="0"/>
              </a:rPr>
              <a:t>, состоящие из двух и более человек, имеющих разную квалификацию и выполняющих определенный, законченный объем работ. Состав звена назначают исходя из специфики выполняемой работы, руководствуясь Едиными нормами и расценками (</a:t>
            </a:r>
            <a:r>
              <a:rPr lang="ru-RU" sz="1600" b="1" dirty="0" smtClean="0">
                <a:solidFill>
                  <a:srgbClr val="FF0000"/>
                </a:solidFill>
                <a:latin typeface="Times New Roman" pitchFamily="18" charset="0"/>
                <a:cs typeface="Times New Roman" pitchFamily="18" charset="0"/>
              </a:rPr>
              <a:t>ЕНиР</a:t>
            </a:r>
            <a:r>
              <a:rPr lang="ru-RU" sz="1600" b="1" dirty="0" smtClean="0">
                <a:latin typeface="Times New Roman" pitchFamily="18" charset="0"/>
                <a:cs typeface="Times New Roman" pitchFamily="18" charset="0"/>
              </a:rPr>
              <a:t>), сборники которых включают большинство встречающихся в современном строительном производстве работ.</a:t>
            </a:r>
          </a:p>
          <a:p>
            <a:pPr algn="just"/>
            <a:r>
              <a:rPr lang="ru-RU" sz="1600" b="1" dirty="0" smtClean="0">
                <a:latin typeface="Times New Roman" pitchFamily="18" charset="0"/>
                <a:cs typeface="Times New Roman" pitchFamily="18" charset="0"/>
              </a:rPr>
              <a:t>     Наряду с примерным численным и квалификационным составом звена для выполнения того или иного вида работ в ЕНиР приводится нормаль работ, т. е. описание технологической последовательности производства работ с названием основных приспособлений и инструментов для выполнения той или иной технологической операции.</a:t>
            </a:r>
          </a:p>
          <a:p>
            <a:pPr algn="just"/>
            <a:r>
              <a:rPr lang="ru-RU" sz="1600" b="1" dirty="0" smtClean="0">
                <a:latin typeface="Times New Roman" pitchFamily="18" charset="0"/>
                <a:cs typeface="Times New Roman" pitchFamily="18" charset="0"/>
              </a:rPr>
              <a:t>     Работу бригады организуют на захватке или участке звена на делянке. </a:t>
            </a:r>
            <a:r>
              <a:rPr lang="ru-RU" sz="1600" b="1" i="1" dirty="0" smtClean="0">
                <a:solidFill>
                  <a:srgbClr val="002060"/>
                </a:solidFill>
                <a:latin typeface="Times New Roman" pitchFamily="18" charset="0"/>
                <a:cs typeface="Times New Roman" pitchFamily="18" charset="0"/>
              </a:rPr>
              <a:t>Участком называется часть здания или сооружения с одинаковыми производственными условиями, обеспечивающими возможность применения одинаковых методов работ (секция, этаж многоэтажных зданий, температурные блоки одноэтажных промышленных зданий). </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0" y="1"/>
            <a:ext cx="9123861" cy="6857999"/>
          </a:xfrm>
          <a:prstGeom prst="rect">
            <a:avLst/>
          </a:prstGeom>
          <a:blipFill>
            <a:blip r:embed="rId3"/>
            <a:tile tx="0" ty="0" sx="100000" sy="100000" flip="none" algn="tl"/>
          </a:blipFill>
          <a:ln w="9525" cmpd="dbl">
            <a:solidFill>
              <a:schemeClr val="tx1"/>
            </a:solidFill>
            <a:miter lim="800000"/>
            <a:headEnd/>
            <a:tailEnd/>
          </a:ln>
          <a:effectLst/>
        </p:spPr>
        <p:txBody>
          <a:bodyPr wrap="square">
            <a:spAutoFit/>
          </a:bodyPr>
          <a:lstStyle/>
          <a:p>
            <a:pPr algn="just"/>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Захватками</a:t>
            </a:r>
            <a:r>
              <a:rPr lang="ru-RU" sz="1600" b="1" dirty="0" smtClean="0">
                <a:latin typeface="Times New Roman" pitchFamily="18" charset="0"/>
                <a:cs typeface="Times New Roman" pitchFamily="18" charset="0"/>
              </a:rPr>
              <a:t> называются части здания или сооружения, на которых повторяются одинаковые комплексы строительных процессов, выполняемых бригадами в заданный промежуток времени. Размер захватки или делянки должен обеспечить беспрерывную работу на этом участке в течение смены или хотя бы пол­смены, т. е. бригада (или звено) должна иметь достаточный фронт работы.</a:t>
            </a:r>
          </a:p>
          <a:p>
            <a:pPr algn="just"/>
            <a:r>
              <a:rPr lang="ru-RU" sz="1600" b="1" dirty="0" smtClean="0">
                <a:latin typeface="Times New Roman" pitchFamily="18" charset="0"/>
                <a:cs typeface="Times New Roman" pitchFamily="18" charset="0"/>
              </a:rPr>
              <a:t>     Чтобы правильно назначить объем работы для выполнения отдельному рабочему, звену или бригаде, используют </a:t>
            </a:r>
            <a:r>
              <a:rPr lang="ru-RU" sz="1600" b="1" i="1" dirty="0" smtClean="0">
                <a:solidFill>
                  <a:srgbClr val="0070C0"/>
                </a:solidFill>
                <a:latin typeface="Times New Roman" pitchFamily="18" charset="0"/>
                <a:cs typeface="Times New Roman" pitchFamily="18" charset="0"/>
              </a:rPr>
              <a:t>техническое нормирование труда</a:t>
            </a:r>
            <a:r>
              <a:rPr lang="ru-RU" sz="1600" b="1" dirty="0" smtClean="0">
                <a:latin typeface="Times New Roman" pitchFamily="18" charset="0"/>
                <a:cs typeface="Times New Roman" pitchFamily="18" charset="0"/>
              </a:rPr>
              <a:t>. Оно устанавливает количество времени, необходимое для выполнения той или иной работы рабочими соответствующей специальности и квалификации. Нормы времени приведены в </a:t>
            </a:r>
            <a:r>
              <a:rPr lang="ru-RU" sz="1600" b="1" dirty="0" err="1" smtClean="0">
                <a:latin typeface="Times New Roman" pitchFamily="18" charset="0"/>
                <a:cs typeface="Times New Roman" pitchFamily="18" charset="0"/>
              </a:rPr>
              <a:t>чел.</a:t>
            </a:r>
            <a:r>
              <a:rPr lang="ru-RU" sz="1100" b="1" dirty="0" err="1" smtClean="0">
                <a:latin typeface="Times New Roman" pitchFamily="18" charset="0"/>
                <a:cs typeface="Times New Roman" pitchFamily="18" charset="0"/>
              </a:rPr>
              <a:t>х</a:t>
            </a:r>
            <a:r>
              <a:rPr lang="ru-RU" sz="1600" b="1" dirty="0" err="1" smtClean="0">
                <a:latin typeface="Times New Roman" pitchFamily="18" charset="0"/>
                <a:cs typeface="Times New Roman" pitchFamily="18" charset="0"/>
              </a:rPr>
              <a:t>ч</a:t>
            </a:r>
            <a:r>
              <a:rPr lang="ru-RU" sz="1600" b="1" dirty="0" smtClean="0">
                <a:latin typeface="Times New Roman" pitchFamily="18" charset="0"/>
                <a:cs typeface="Times New Roman" pitchFamily="18" charset="0"/>
              </a:rPr>
              <a:t>, т.е. они показывают, сколько времени должен затратить один человек на выполнение единицы конкретной работы. Соответственно, если выбрана звеньевая форма труда (а некоторые виды работ, например монтажные, выполняют только звенья), норма времени для звена должна быть поделена на число рабочих в звене. Имея нормы времени, можно определить норму выработки одного рабочего или звена - часовую, сменную или недельную, что бывает необходимо при назначении объемов работ на день или более длительный срок.</a:t>
            </a:r>
          </a:p>
          <a:p>
            <a:pPr algn="just"/>
            <a:r>
              <a:rPr lang="ru-RU" sz="1600" b="1" dirty="0" smtClean="0">
                <a:latin typeface="Times New Roman" pitchFamily="18" charset="0"/>
                <a:cs typeface="Times New Roman" pitchFamily="18" charset="0"/>
              </a:rPr>
              <a:t>      Норма выработки представляет собой количество продукции, которое должно быть выпущено за единицу времени (например, за час, смену) одним рабочим (или звеном) соответствующей квалификации в прогрессивных условиях труда.</a:t>
            </a:r>
          </a:p>
          <a:p>
            <a:pPr algn="just"/>
            <a:r>
              <a:rPr lang="ru-RU" sz="1600" b="1" dirty="0" smtClean="0">
                <a:latin typeface="Times New Roman" pitchFamily="18" charset="0"/>
                <a:cs typeface="Times New Roman" pitchFamily="18" charset="0"/>
              </a:rPr>
              <a:t>     Таким образом, норма выработки представляет собой величину, обратную норме времени, и может быть определена по формуле,                                     где   </a:t>
            </a:r>
            <a:r>
              <a:rPr lang="ru-RU" sz="1600" b="1" i="1" dirty="0" err="1" smtClean="0">
                <a:latin typeface="Times New Roman" pitchFamily="18" charset="0"/>
                <a:cs typeface="Times New Roman" pitchFamily="18" charset="0"/>
              </a:rPr>
              <a:t>Н</a:t>
            </a:r>
            <a:r>
              <a:rPr lang="ru-RU" sz="1100" b="1" dirty="0" err="1" smtClean="0">
                <a:latin typeface="Times New Roman" pitchFamily="18" charset="0"/>
                <a:cs typeface="Times New Roman" pitchFamily="18" charset="0"/>
              </a:rPr>
              <a:t>вр</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 норма   времени   е   соответствии   с ЕНиР.</a:t>
            </a:r>
          </a:p>
          <a:p>
            <a:pPr algn="just"/>
            <a:r>
              <a:rPr lang="ru-RU" sz="1600" b="1" dirty="0" smtClean="0">
                <a:latin typeface="Times New Roman" pitchFamily="18" charset="0"/>
                <a:cs typeface="Times New Roman" pitchFamily="18" charset="0"/>
              </a:rPr>
              <a:t>     В строительстве в настоящее вре­мя наиболее распространена </a:t>
            </a:r>
            <a:r>
              <a:rPr lang="ru-RU" sz="1600" b="1" dirty="0" smtClean="0">
                <a:solidFill>
                  <a:srgbClr val="FF0000"/>
                </a:solidFill>
                <a:latin typeface="Times New Roman" pitchFamily="18" charset="0"/>
                <a:cs typeface="Times New Roman" pitchFamily="18" charset="0"/>
              </a:rPr>
              <a:t>сдельная оплата </a:t>
            </a:r>
            <a:r>
              <a:rPr lang="ru-RU" sz="1600" b="1" dirty="0" smtClean="0">
                <a:latin typeface="Times New Roman" pitchFamily="18" charset="0"/>
                <a:cs typeface="Times New Roman" pitchFamily="18" charset="0"/>
              </a:rPr>
              <a:t>труда. Это означает, что расчет выполняют за количество произведенной доброкачественной продукции. </a:t>
            </a:r>
          </a:p>
          <a:p>
            <a:pPr algn="just"/>
            <a:r>
              <a:rPr lang="ru-RU" sz="1600" b="1" dirty="0" smtClean="0">
                <a:latin typeface="Times New Roman" pitchFamily="18" charset="0"/>
                <a:cs typeface="Times New Roman" pitchFamily="18" charset="0"/>
              </a:rPr>
              <a:t>     Наряду с этой формой существует </a:t>
            </a:r>
            <a:r>
              <a:rPr lang="ru-RU" sz="1600" b="1" dirty="0" smtClean="0">
                <a:solidFill>
                  <a:srgbClr val="FF0000"/>
                </a:solidFill>
                <a:latin typeface="Times New Roman" pitchFamily="18" charset="0"/>
                <a:cs typeface="Times New Roman" pitchFamily="18" charset="0"/>
              </a:rPr>
              <a:t>повременная оплата</a:t>
            </a:r>
            <a:r>
              <a:rPr lang="ru-RU" sz="1600" b="1" dirty="0" smtClean="0">
                <a:latin typeface="Times New Roman" pitchFamily="18" charset="0"/>
                <a:cs typeface="Times New Roman" pitchFamily="18" charset="0"/>
              </a:rPr>
              <a:t>, которую применяют там, где трудно определить норму времени. По такой форме оплачивают труд рабочих, обслуживающих вспомогательные механизмы, труд электриков, сантехников, мотористов различных подъемных машин и т.д.</a:t>
            </a:r>
            <a:endParaRPr lang="ru-RU" sz="1600" b="1" dirty="0">
              <a:latin typeface="Times New Roman" pitchFamily="18" charset="0"/>
              <a:cs typeface="Times New Roman" pitchFamily="18" charset="0"/>
            </a:endParaRPr>
          </a:p>
        </p:txBody>
      </p:sp>
      <p:pic>
        <p:nvPicPr>
          <p:cNvPr id="3" name="Рисунок 2"/>
          <p:cNvPicPr/>
          <p:nvPr/>
        </p:nvPicPr>
        <p:blipFill>
          <a:blip r:embed="rId4"/>
          <a:srcRect/>
          <a:stretch>
            <a:fillRect/>
          </a:stretch>
        </p:blipFill>
        <p:spPr bwMode="auto">
          <a:xfrm>
            <a:off x="3786182" y="4714884"/>
            <a:ext cx="1643074" cy="214314"/>
          </a:xfrm>
          <a:prstGeom prst="rect">
            <a:avLst/>
          </a:prstGeom>
          <a:noFill/>
          <a:ln w="12700">
            <a:solidFill>
              <a:schemeClr val="tx1"/>
            </a:solid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15289" y="64794"/>
            <a:ext cx="9123861" cy="6793206"/>
          </a:xfrm>
          <a:prstGeom prst="rect">
            <a:avLst/>
          </a:prstGeom>
          <a:blipFill>
            <a:blip r:embed="rId3"/>
            <a:tile tx="0" ty="0" sx="100000" sy="100000" flip="none" algn="tl"/>
          </a:blipFill>
          <a:ln w="9525" cmpd="dbl">
            <a:solidFill>
              <a:schemeClr val="tx1"/>
            </a:solidFill>
            <a:miter lim="800000"/>
            <a:headEnd/>
            <a:tailEnd/>
          </a:ln>
          <a:effectLst/>
        </p:spPr>
        <p:txBody>
          <a:bodyPr wrap="square">
            <a:spAutoFit/>
          </a:bodyPr>
          <a:lstStyle/>
          <a:p>
            <a:pPr algn="just"/>
            <a:r>
              <a:rPr lang="ru-RU" sz="1600" b="1" dirty="0" smtClean="0">
                <a:latin typeface="Times New Roman" pitchFamily="18" charset="0"/>
                <a:cs typeface="Times New Roman" pitchFamily="18" charset="0"/>
              </a:rPr>
              <a:t>     В большинстве случаев бригады работают по </a:t>
            </a:r>
            <a:r>
              <a:rPr lang="ru-RU" sz="1600" b="1" dirty="0" smtClean="0">
                <a:solidFill>
                  <a:srgbClr val="FF0000"/>
                </a:solidFill>
                <a:latin typeface="Times New Roman" pitchFamily="18" charset="0"/>
                <a:cs typeface="Times New Roman" pitchFamily="18" charset="0"/>
              </a:rPr>
              <a:t>аккордно-премиальной системе</a:t>
            </a:r>
            <a:r>
              <a:rPr lang="ru-RU" sz="1600" b="1" dirty="0" smtClean="0">
                <a:latin typeface="Times New Roman" pitchFamily="18" charset="0"/>
                <a:cs typeface="Times New Roman" pitchFamily="18" charset="0"/>
              </a:rPr>
              <a:t>, которая предусматривает выплату премии за качественное выполнение определенного объема работы раньше срока, определенного в соответствии с ЕНиР. Эта форма оплаты труда может быть тем более выгодной для бойцов ССО, что они имеют право на увеличение нормы времени до 20% по согласованию с руководством строительной организации, где они работают. В соответствии с этим срок выполнения всей работы также увеличивается на 20%. При достаточных профессиональных навыках, умении и добросовестном отношении к делу сроки производства работ могут быть сокращены, за что и выплачивается премия.</a:t>
            </a:r>
          </a:p>
          <a:p>
            <a:pPr algn="just"/>
            <a:r>
              <a:rPr lang="ru-RU" sz="1600" dirty="0" smtClean="0"/>
              <a:t>     </a:t>
            </a:r>
            <a:r>
              <a:rPr lang="ru-RU" sz="1600" b="1" dirty="0" smtClean="0">
                <a:latin typeface="Times New Roman" pitchFamily="18" charset="0"/>
                <a:cs typeface="Times New Roman" pitchFamily="18" charset="0"/>
              </a:rPr>
              <a:t>Для выдачи рабочего задания используют специально разработанный документ, называемый нарядом, в котором на основании ППР записывают необходимую работу, дают нормы времени в </a:t>
            </a:r>
            <a:r>
              <a:rPr lang="ru-RU" sz="1600" b="1" dirty="0" err="1" smtClean="0">
                <a:latin typeface="Times New Roman" pitchFamily="18" charset="0"/>
                <a:cs typeface="Times New Roman" pitchFamily="18" charset="0"/>
              </a:rPr>
              <a:t>чел.</a:t>
            </a:r>
            <a:r>
              <a:rPr lang="ru-RU" sz="1200" b="1" dirty="0" err="1" smtClean="0">
                <a:latin typeface="Times New Roman" pitchFamily="18" charset="0"/>
                <a:cs typeface="Times New Roman" pitchFamily="18" charset="0"/>
              </a:rPr>
              <a:t>х</a:t>
            </a:r>
            <a:r>
              <a:rPr lang="ru-RU" sz="1600" b="1" dirty="0" err="1" smtClean="0">
                <a:latin typeface="Times New Roman" pitchFamily="18" charset="0"/>
                <a:cs typeface="Times New Roman" pitchFamily="18" charset="0"/>
              </a:rPr>
              <a:t>ч</a:t>
            </a:r>
            <a:r>
              <a:rPr lang="ru-RU" sz="1600" b="1" dirty="0" smtClean="0">
                <a:latin typeface="Times New Roman" pitchFamily="18" charset="0"/>
                <a:cs typeface="Times New Roman" pitchFamily="18" charset="0"/>
              </a:rPr>
              <a:t> и расценку в руб. и коп. на выполнение единицы этой работы. Одновременно в этом же наряде указывают общее число видов подлежащих выполнению работ, подсчитанное время на их выполнение и причитающуюся соответственно зарплату. Наряд выписывает мастер или прораб строительного участка и выдает звеньевому, бригадиру до начала работ. Наряд является денежным документом, поэтому его следует аккуратно заполнять и не допускать в нем подчисток и исправлений.</a:t>
            </a:r>
          </a:p>
          <a:p>
            <a:pPr algn="just"/>
            <a:r>
              <a:rPr lang="ru-RU" sz="1600" dirty="0" smtClean="0"/>
              <a:t>     </a:t>
            </a:r>
            <a:r>
              <a:rPr lang="ru-RU" sz="1600" b="1" dirty="0" smtClean="0">
                <a:solidFill>
                  <a:srgbClr val="FF0000"/>
                </a:solidFill>
                <a:latin typeface="Times New Roman" pitchFamily="18" charset="0"/>
                <a:cs typeface="Times New Roman" pitchFamily="18" charset="0"/>
              </a:rPr>
              <a:t>Аккордный наряд </a:t>
            </a:r>
            <a:r>
              <a:rPr lang="ru-RU" sz="1600" b="1" dirty="0" smtClean="0">
                <a:latin typeface="Times New Roman" pitchFamily="18" charset="0"/>
                <a:cs typeface="Times New Roman" pitchFamily="18" charset="0"/>
              </a:rPr>
              <a:t>выдают на специальном бланке, в котором указывают сроки начала и окончания работ, число </a:t>
            </a:r>
            <a:r>
              <a:rPr lang="ru-RU" sz="1600" b="1" dirty="0" err="1" smtClean="0">
                <a:latin typeface="Times New Roman" pitchFamily="18" charset="0"/>
                <a:cs typeface="Times New Roman" pitchFamily="18" charset="0"/>
              </a:rPr>
              <a:t>чел.</a:t>
            </a:r>
            <a:r>
              <a:rPr lang="ru-RU" sz="1200" b="1" dirty="0" err="1" smtClean="0">
                <a:latin typeface="Times New Roman" pitchFamily="18" charset="0"/>
                <a:cs typeface="Times New Roman" pitchFamily="18" charset="0"/>
              </a:rPr>
              <a:t>х</a:t>
            </a:r>
            <a:r>
              <a:rPr lang="ru-RU" sz="1600" b="1" dirty="0" err="1" smtClean="0">
                <a:latin typeface="Times New Roman" pitchFamily="18" charset="0"/>
                <a:cs typeface="Times New Roman" pitchFamily="18" charset="0"/>
              </a:rPr>
              <a:t>ч</a:t>
            </a:r>
            <a:r>
              <a:rPr lang="ru-RU" sz="1600" b="1" dirty="0" smtClean="0">
                <a:latin typeface="Times New Roman" pitchFamily="18" charset="0"/>
                <a:cs typeface="Times New Roman" pitchFamily="18" charset="0"/>
              </a:rPr>
              <a:t>, необходимое для выполнения работы по нормам, число фактически отработанных </a:t>
            </a:r>
            <a:r>
              <a:rPr lang="ru-RU" sz="1600" b="1" dirty="0" err="1" smtClean="0">
                <a:latin typeface="Times New Roman" pitchFamily="18" charset="0"/>
                <a:cs typeface="Times New Roman" pitchFamily="18" charset="0"/>
              </a:rPr>
              <a:t>чел.</a:t>
            </a:r>
            <a:r>
              <a:rPr lang="ru-RU" sz="1200" b="1" dirty="0" err="1" smtClean="0">
                <a:latin typeface="Times New Roman" pitchFamily="18" charset="0"/>
                <a:cs typeface="Times New Roman" pitchFamily="18" charset="0"/>
              </a:rPr>
              <a:t>х</a:t>
            </a:r>
            <a:r>
              <a:rPr lang="ru-RU" sz="1600" b="1" dirty="0" err="1" smtClean="0">
                <a:latin typeface="Times New Roman" pitchFamily="18" charset="0"/>
                <a:cs typeface="Times New Roman" pitchFamily="18" charset="0"/>
              </a:rPr>
              <a:t>ч</a:t>
            </a:r>
            <a:r>
              <a:rPr lang="ru-RU" sz="1600" b="1" dirty="0" smtClean="0">
                <a:latin typeface="Times New Roman" pitchFamily="18" charset="0"/>
                <a:cs typeface="Times New Roman" pitchFamily="18" charset="0"/>
              </a:rPr>
              <a:t>. В соответствии с отработанным временем и качеством работ производят расчет суммы сдельного заработка по наряду и суммы премии, Чем больше процент сокращенного времени и лучше качество, тем больше сумма вы</a:t>
            </a:r>
            <a:r>
              <a:rPr lang="ru-RU" sz="1600" b="1" dirty="0" smtClean="0"/>
              <a:t>плачиваемой премии. Однако размер ее в любом случае не может превышать 40% суммы прямого сдельного заработка бригады.</a:t>
            </a:r>
          </a:p>
          <a:p>
            <a:pPr algn="just"/>
            <a:r>
              <a:rPr lang="ru-RU" sz="1600" dirty="0" smtClean="0"/>
              <a:t>     </a:t>
            </a:r>
            <a:r>
              <a:rPr lang="ru-RU" sz="1600" b="1" dirty="0" smtClean="0">
                <a:latin typeface="Times New Roman" pitchFamily="18" charset="0"/>
                <a:cs typeface="Times New Roman" pitchFamily="18" charset="0"/>
              </a:rPr>
              <a:t>Особенностью аккордной системы оплаты труда является то, что наряд выдают не на отдельный вид работ, а на их комплекс в целом. Объемы работ и заработную плату подсчитывают в калькуляции, служащей основой для выдачи наряда. Работы, не вошедшие в калькуляцию, но требующие выполнения сверх указанных, оплачивают по обычным нарядам, а необходимое на это время вычитают из общего времени, затраченного бригадой.</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15289" y="64794"/>
            <a:ext cx="9123861" cy="6740307"/>
          </a:xfrm>
          <a:prstGeom prst="rect">
            <a:avLst/>
          </a:prstGeom>
          <a:blipFill>
            <a:blip r:embed="rId3"/>
            <a:tile tx="0" ty="0" sx="100000" sy="100000" flip="none" algn="tl"/>
          </a:blipFill>
          <a:ln w="9525" cmpd="dbl">
            <a:solidFill>
              <a:schemeClr val="tx1"/>
            </a:solidFill>
            <a:miter lim="800000"/>
            <a:headEnd/>
            <a:tailEnd/>
          </a:ln>
          <a:effectLst/>
        </p:spPr>
        <p:txBody>
          <a:bodyPr wrap="square">
            <a:spAutoFit/>
          </a:bodyPr>
          <a:lstStyle/>
          <a:p>
            <a:pPr algn="ctr"/>
            <a:r>
              <a:rPr lang="ru-RU" sz="1600" b="1" dirty="0" smtClean="0">
                <a:latin typeface="Times New Roman" pitchFamily="18" charset="0"/>
                <a:cs typeface="Times New Roman" pitchFamily="18" charset="0"/>
              </a:rPr>
              <a:t> </a:t>
            </a:r>
            <a:r>
              <a:rPr lang="ru-RU" sz="1600" b="1" dirty="0" smtClean="0">
                <a:solidFill>
                  <a:srgbClr val="FF0000"/>
                </a:solidFill>
                <a:latin typeface="Times New Roman" pitchFamily="18" charset="0"/>
                <a:cs typeface="Times New Roman" pitchFamily="18" charset="0"/>
              </a:rPr>
              <a:t>4. СТРОИТЕЛЬНЫЕ РАБОТЫ И ПЕРИОДЫ СТРОИТЕЛЬСТВА</a:t>
            </a:r>
          </a:p>
          <a:p>
            <a:pPr algn="just"/>
            <a:r>
              <a:rPr lang="ru-RU" sz="1600" b="1" dirty="0" smtClean="0">
                <a:latin typeface="Times New Roman" pitchFamily="18" charset="0"/>
                <a:cs typeface="Times New Roman" pitchFamily="18" charset="0"/>
              </a:rPr>
              <a:t>     Работы по строительству зданий и сооружений условно разделяют на </a:t>
            </a:r>
            <a:r>
              <a:rPr lang="ru-RU" sz="1600" b="1" dirty="0" smtClean="0">
                <a:solidFill>
                  <a:srgbClr val="0070C0"/>
                </a:solidFill>
                <a:latin typeface="Times New Roman" pitchFamily="18" charset="0"/>
                <a:cs typeface="Times New Roman" pitchFamily="18" charset="0"/>
              </a:rPr>
              <a:t>подготовительные, основные и вспомогательные.</a:t>
            </a:r>
          </a:p>
          <a:p>
            <a:pPr algn="just"/>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Подготовительные работы </a:t>
            </a:r>
            <a:r>
              <a:rPr lang="ru-RU" sz="1600" b="1" dirty="0" smtClean="0">
                <a:latin typeface="Times New Roman" pitchFamily="18" charset="0"/>
                <a:cs typeface="Times New Roman" pitchFamily="18" charset="0"/>
              </a:rPr>
              <a:t>выполняют до начала строительства здания и сооружения или до начала возведения какой-либо его части. Они включают в себя целый комплекс мероприятий, обеспечивающих непрерывное, удобное и высококачественное выполнение следующих за ними основных строительных работ. </a:t>
            </a:r>
            <a:r>
              <a:rPr lang="ru-RU" sz="1600" b="1" i="1" dirty="0" smtClean="0">
                <a:solidFill>
                  <a:srgbClr val="002060"/>
                </a:solidFill>
                <a:latin typeface="Times New Roman" pitchFamily="18" charset="0"/>
                <a:cs typeface="Times New Roman" pitchFamily="18" charset="0"/>
              </a:rPr>
              <a:t>Например, при выполнении каменных работ подготовительными будут доставка кирпича на объект и его подача непосредственно к рабочему месту, приготовление раствора для кладки, установка лесов и подмостей при выкладке высоко расположенных рядов.</a:t>
            </a:r>
          </a:p>
          <a:p>
            <a:pPr algn="just"/>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Основные работы </a:t>
            </a:r>
            <a:r>
              <a:rPr lang="ru-RU" sz="1600" b="1" dirty="0" smtClean="0">
                <a:latin typeface="Times New Roman" pitchFamily="18" charset="0"/>
                <a:cs typeface="Times New Roman" pitchFamily="18" charset="0"/>
              </a:rPr>
              <a:t>- это те, выполнение которых дает законченную строительную продукцию. </a:t>
            </a:r>
            <a:r>
              <a:rPr lang="ru-RU" sz="1600" b="1" i="1" dirty="0" smtClean="0">
                <a:solidFill>
                  <a:srgbClr val="002060"/>
                </a:solidFill>
                <a:latin typeface="Times New Roman" pitchFamily="18" charset="0"/>
                <a:cs typeface="Times New Roman" pitchFamily="18" charset="0"/>
              </a:rPr>
              <a:t>Например, при устройстве каменной кладки основными работами будут возведение стен и столбов, укладка металлических сеток в простенки, устройство каналов в стенах, расшивка швов.</a:t>
            </a:r>
          </a:p>
          <a:p>
            <a:pPr algn="just"/>
            <a:r>
              <a:rPr lang="ru-RU" sz="1600" b="1" dirty="0" smtClean="0">
                <a:latin typeface="Times New Roman" pitchFamily="18" charset="0"/>
                <a:cs typeface="Times New Roman" pitchFamily="18" charset="0"/>
              </a:rPr>
              <a:t>     В процессе строительства зачастую приходится выполнять работы, которые хотя и не являются основными, но способствуют высококачественному и быстрому их выполнению. </a:t>
            </a:r>
            <a:r>
              <a:rPr lang="ru-RU" sz="1600" b="1" i="1" dirty="0" smtClean="0">
                <a:solidFill>
                  <a:srgbClr val="002060"/>
                </a:solidFill>
                <a:latin typeface="Times New Roman" pitchFamily="18" charset="0"/>
                <a:cs typeface="Times New Roman" pitchFamily="18" charset="0"/>
              </a:rPr>
              <a:t>Например, для получения прямых вертикальных углов и ровных рядов кладки, а также для ускорения процесса возведения стен в их углах устанавливают рейки-порядовки, натягивают шнур-причалку, устанавливают причальную скобу для перестановки шнура, изготовляют и устанавливают шаблоны для устройства криволинейных участков стен. </a:t>
            </a:r>
            <a:r>
              <a:rPr lang="ru-RU" sz="1600" b="1" dirty="0" smtClean="0">
                <a:latin typeface="Times New Roman" pitchFamily="18" charset="0"/>
                <a:cs typeface="Times New Roman" pitchFamily="18" charset="0"/>
              </a:rPr>
              <a:t>Такие работы называю </a:t>
            </a:r>
            <a:r>
              <a:rPr lang="ru-RU" sz="1600" b="1" dirty="0" smtClean="0">
                <a:solidFill>
                  <a:srgbClr val="0070C0"/>
                </a:solidFill>
                <a:latin typeface="Times New Roman" pitchFamily="18" charset="0"/>
                <a:cs typeface="Times New Roman" pitchFamily="18" charset="0"/>
              </a:rPr>
              <a:t>вспомогательными</a:t>
            </a:r>
            <a:r>
              <a:rPr lang="ru-RU" sz="1600" b="1" dirty="0" smtClean="0">
                <a:latin typeface="Times New Roman" pitchFamily="18" charset="0"/>
                <a:cs typeface="Times New Roman" pitchFamily="18" charset="0"/>
              </a:rPr>
              <a:t> и они занимают при выполнении строи­тельных работ различных видов 10...40% рабочего времени.</a:t>
            </a:r>
          </a:p>
          <a:p>
            <a:pPr algn="just"/>
            <a:r>
              <a:rPr lang="ru-RU" sz="1600" b="1" dirty="0" smtClean="0">
                <a:latin typeface="Times New Roman" pitchFamily="18" charset="0"/>
                <a:cs typeface="Times New Roman" pitchFamily="18" charset="0"/>
              </a:rPr>
              <a:t>     По специфике производства работы по возведению зданий разделяют на </a:t>
            </a:r>
            <a:r>
              <a:rPr lang="ru-RU" sz="1600" b="1" dirty="0" smtClean="0">
                <a:solidFill>
                  <a:srgbClr val="0070C0"/>
                </a:solidFill>
                <a:latin typeface="Times New Roman" pitchFamily="18" charset="0"/>
                <a:cs typeface="Times New Roman" pitchFamily="18" charset="0"/>
              </a:rPr>
              <a:t>общестроительные и специальные. К общестроительным </a:t>
            </a:r>
            <a:r>
              <a:rPr lang="ru-RU" sz="1600" b="1" dirty="0" smtClean="0">
                <a:latin typeface="Times New Roman" pitchFamily="18" charset="0"/>
                <a:cs typeface="Times New Roman" pitchFamily="18" charset="0"/>
              </a:rPr>
              <a:t>относят возведение подземной и наземной частей здания, а также отделочные работы.</a:t>
            </a:r>
            <a:r>
              <a:rPr lang="ru-RU" sz="1600" b="1" dirty="0" smtClean="0"/>
              <a:t> </a:t>
            </a:r>
            <a:r>
              <a:rPr lang="ru-RU" sz="1600" b="1" dirty="0" smtClean="0">
                <a:solidFill>
                  <a:srgbClr val="0070C0"/>
                </a:solidFill>
                <a:latin typeface="Times New Roman" pitchFamily="18" charset="0"/>
                <a:cs typeface="Times New Roman" pitchFamily="18" charset="0"/>
              </a:rPr>
              <a:t>К специальным можно отнести </a:t>
            </a:r>
            <a:r>
              <a:rPr lang="ru-RU" sz="1600" b="1" dirty="0" smtClean="0"/>
              <a:t>– </a:t>
            </a:r>
            <a:r>
              <a:rPr lang="ru-RU" sz="1600" b="1" dirty="0" smtClean="0">
                <a:latin typeface="Times New Roman" pitchFamily="18" charset="0"/>
                <a:cs typeface="Times New Roman" pitchFamily="18" charset="0"/>
              </a:rPr>
              <a:t>сантехнические, изоляционные, электрооборудование, КИП и автоматика.</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15289" y="64794"/>
            <a:ext cx="9123861" cy="6740307"/>
          </a:xfrm>
          <a:prstGeom prst="rect">
            <a:avLst/>
          </a:prstGeom>
          <a:blipFill>
            <a:blip r:embed="rId3"/>
            <a:tile tx="0" ty="0" sx="100000" sy="100000" flip="none" algn="tl"/>
          </a:blipFill>
          <a:ln w="9525" cmpd="dbl">
            <a:solidFill>
              <a:schemeClr val="tx1"/>
            </a:solidFill>
            <a:miter lim="800000"/>
            <a:headEnd/>
            <a:tailEnd/>
          </a:ln>
          <a:effectLst/>
        </p:spPr>
        <p:txBody>
          <a:bodyPr wrap="square">
            <a:spAutoFit/>
          </a:bodyPr>
          <a:lstStyle/>
          <a:p>
            <a:pPr algn="just"/>
            <a:r>
              <a:rPr lang="ru-RU" sz="1600" b="1" dirty="0" smtClean="0">
                <a:latin typeface="Times New Roman" pitchFamily="18" charset="0"/>
                <a:cs typeface="Times New Roman" pitchFamily="18" charset="0"/>
              </a:rPr>
              <a:t>     В соответствии с видом выполняемых работ, а также со временем их производства различают и периоды строительства. </a:t>
            </a:r>
            <a:r>
              <a:rPr lang="ru-RU" sz="1600" b="1" i="1" dirty="0" smtClean="0">
                <a:solidFill>
                  <a:srgbClr val="7030A0"/>
                </a:solidFill>
                <a:latin typeface="Times New Roman" pitchFamily="18" charset="0"/>
                <a:cs typeface="Times New Roman" pitchFamily="18" charset="0"/>
              </a:rPr>
              <a:t>Как правило, существуют три периода возведения зданий, отвечающие трем основным этапам производства работ - подготовительный, основной и заключительный.</a:t>
            </a:r>
          </a:p>
          <a:p>
            <a:pPr algn="just"/>
            <a:r>
              <a:rPr lang="ru-RU" sz="1600" b="1" dirty="0" smtClean="0">
                <a:solidFill>
                  <a:srgbClr val="0070C0"/>
                </a:solidFill>
                <a:latin typeface="Times New Roman" pitchFamily="18" charset="0"/>
                <a:cs typeface="Times New Roman" pitchFamily="18" charset="0"/>
              </a:rPr>
              <a:t>     В подготовительном периоде строительства </a:t>
            </a:r>
            <a:r>
              <a:rPr lang="ru-RU" sz="1600" b="1" dirty="0" smtClean="0">
                <a:latin typeface="Times New Roman" pitchFamily="18" charset="0"/>
                <a:cs typeface="Times New Roman" pitchFamily="18" charset="0"/>
              </a:rPr>
              <a:t>выполняют расчистку территории, снос ненужных строений, перенос существующих инженерных коммуникаций, устройство временных подъездных путей, водопровода, электроснабжения, связи и т. д. Кроме того, в подготовительном периоде строительства решают   вопросы быта, обеспечения питанием, жильем, спецодеждой; проводят обучение правилам техники безопасности.</a:t>
            </a:r>
          </a:p>
          <a:p>
            <a:pPr algn="just"/>
            <a:r>
              <a:rPr lang="ru-RU" sz="1600" b="1" dirty="0" smtClean="0">
                <a:solidFill>
                  <a:srgbClr val="0070C0"/>
                </a:solidFill>
                <a:latin typeface="Times New Roman" pitchFamily="18" charset="0"/>
                <a:cs typeface="Times New Roman" pitchFamily="18" charset="0"/>
              </a:rPr>
              <a:t>     Основной период строительства </a:t>
            </a:r>
            <a:r>
              <a:rPr lang="ru-RU" sz="1600" b="1" dirty="0" smtClean="0">
                <a:latin typeface="Times New Roman" pitchFamily="18" charset="0"/>
                <a:cs typeface="Times New Roman" pitchFamily="18" charset="0"/>
              </a:rPr>
              <a:t>наиболее продолжителен по времени и включает в себя производство всех общестроительных работ, а также работ по монтажу технологического и инженерного оборудования зданий. В этот период в строительный процесс включается наибольшее число людей, работы выполняют, в основном, сразу на нескольких участках с совмещением по времени. Основной период требует наибольшей организованности в поставках материалов и комплектующих деталей и во многом зависит от качества подготовительных работ.</a:t>
            </a:r>
          </a:p>
          <a:p>
            <a:pPr algn="just"/>
            <a:r>
              <a:rPr lang="ru-RU" sz="1600" b="1" dirty="0" smtClean="0">
                <a:solidFill>
                  <a:srgbClr val="0070C0"/>
                </a:solidFill>
                <a:latin typeface="Times New Roman" pitchFamily="18" charset="0"/>
                <a:cs typeface="Times New Roman" pitchFamily="18" charset="0"/>
              </a:rPr>
              <a:t>     Заключительный период строительства </a:t>
            </a:r>
            <a:r>
              <a:rPr lang="ru-RU" sz="1600" b="1" dirty="0" smtClean="0">
                <a:latin typeface="Times New Roman" pitchFamily="18" charset="0"/>
                <a:cs typeface="Times New Roman" pitchFamily="18" charset="0"/>
              </a:rPr>
              <a:t>является последним этапом, объединяющим работы по подготовке зданий и сооружений к сдаче, благоустройству территории, наладке и опробованию инженерных коммуникаций и технологического оборудования. Заключительный период обычно сопровождается привлечением большого числа людей разных специальностей, что требует повышенного внимания со стороны инженерного и административного персонала.</a:t>
            </a:r>
          </a:p>
          <a:p>
            <a:pPr algn="just"/>
            <a:r>
              <a:rPr lang="ru-RU" sz="1600" b="1" dirty="0" smtClean="0">
                <a:latin typeface="Times New Roman" pitchFamily="18" charset="0"/>
                <a:cs typeface="Times New Roman" pitchFamily="18" charset="0"/>
              </a:rPr>
              <a:t/>
            </a:r>
            <a:br>
              <a:rPr lang="ru-RU" sz="1600" b="1" dirty="0" smtClean="0">
                <a:latin typeface="Times New Roman" pitchFamily="18" charset="0"/>
                <a:cs typeface="Times New Roman" pitchFamily="18" charset="0"/>
              </a:rPr>
            </a:br>
            <a:endParaRPr lang="ru-RU" sz="1600" b="1" dirty="0" smtClean="0">
              <a:latin typeface="Times New Roman" pitchFamily="18" charset="0"/>
              <a:cs typeface="Times New Roman" pitchFamily="18" charset="0"/>
            </a:endParaRPr>
          </a:p>
          <a:p>
            <a:pPr algn="just"/>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endParaRPr lang="ru-RU" sz="1600" dirty="0" smtClean="0">
              <a:latin typeface="Times New Roman" pitchFamily="18" charset="0"/>
              <a:cs typeface="Times New Roman" pitchFamily="18" charset="0"/>
            </a:endParaRPr>
          </a:p>
          <a:p>
            <a:pPr algn="just"/>
            <a:r>
              <a:rPr lang="ru-RU" sz="1600" b="1" dirty="0" smtClean="0">
                <a:latin typeface="Times New Roman" pitchFamily="18" charset="0"/>
                <a:cs typeface="Times New Roman" pitchFamily="18" charset="0"/>
              </a:rPr>
              <a:t>     </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200"/>
              </a:spcBef>
              <a:spcAft>
                <a:spcPts val="1200"/>
              </a:spcAft>
            </a:pPr>
            <a:r>
              <a:rPr lang="ru-RU" b="1" dirty="0" smtClean="0">
                <a:solidFill>
                  <a:srgbClr val="FF0000"/>
                </a:solidFill>
                <a:latin typeface="Times New Roman" pitchFamily="18" charset="0"/>
                <a:cs typeface="Times New Roman" pitchFamily="18" charset="0"/>
              </a:rPr>
              <a:t>Вопросы:</a:t>
            </a:r>
          </a:p>
          <a:p>
            <a:pPr marL="342900" indent="-342900" algn="just">
              <a:spcBef>
                <a:spcPts val="1200"/>
              </a:spcBef>
              <a:spcAft>
                <a:spcPts val="1200"/>
              </a:spcAft>
              <a:buFont typeface="+mj-lt"/>
              <a:buAutoNum type="arabicPeriod"/>
            </a:pPr>
            <a:r>
              <a:rPr lang="ru-RU" b="1" dirty="0" smtClean="0">
                <a:solidFill>
                  <a:srgbClr val="C00000"/>
                </a:solidFill>
                <a:latin typeface="Times New Roman" pitchFamily="18" charset="0"/>
                <a:cs typeface="Times New Roman" pitchFamily="18" charset="0"/>
              </a:rPr>
              <a:t>По схеме рассказать про основные элементы жилого дома с неполным каркасом.</a:t>
            </a:r>
          </a:p>
          <a:p>
            <a:pPr marL="342900" indent="-342900" algn="just">
              <a:spcBef>
                <a:spcPts val="1200"/>
              </a:spcBef>
              <a:spcAft>
                <a:spcPts val="1200"/>
              </a:spcAft>
              <a:buFont typeface="+mj-lt"/>
              <a:buAutoNum type="arabicPeriod"/>
            </a:pPr>
            <a:r>
              <a:rPr lang="ru-RU" b="1" dirty="0" smtClean="0">
                <a:solidFill>
                  <a:srgbClr val="C00000"/>
                </a:solidFill>
                <a:latin typeface="Times New Roman" pitchFamily="18" charset="0"/>
                <a:cs typeface="Times New Roman" pitchFamily="18" charset="0"/>
              </a:rPr>
              <a:t>По схеме рассказать про основные элементы одноэтажного промышленного здания.</a:t>
            </a:r>
          </a:p>
          <a:p>
            <a:pPr marL="342900" indent="-342900" algn="just">
              <a:spcBef>
                <a:spcPts val="1200"/>
              </a:spcBef>
              <a:spcAft>
                <a:spcPts val="1200"/>
              </a:spcAft>
              <a:buFont typeface="+mj-lt"/>
              <a:buAutoNum type="arabicPeriod"/>
            </a:pPr>
            <a:r>
              <a:rPr lang="ru-RU" b="1" dirty="0" smtClean="0">
                <a:solidFill>
                  <a:srgbClr val="0070C0"/>
                </a:solidFill>
                <a:latin typeface="Times New Roman" pitchFamily="18" charset="0"/>
                <a:cs typeface="Times New Roman" pitchFamily="18" charset="0"/>
              </a:rPr>
              <a:t>Что такое единая модульная система в строительстве.</a:t>
            </a:r>
          </a:p>
          <a:p>
            <a:pPr marL="342900" indent="-342900" algn="just">
              <a:spcBef>
                <a:spcPts val="1200"/>
              </a:spcBef>
              <a:spcAft>
                <a:spcPts val="1200"/>
              </a:spcAft>
              <a:buFont typeface="+mj-lt"/>
              <a:buAutoNum type="arabicPeriod"/>
            </a:pPr>
            <a:r>
              <a:rPr lang="ru-RU" b="1" dirty="0" smtClean="0">
                <a:solidFill>
                  <a:srgbClr val="0070C0"/>
                </a:solidFill>
                <a:latin typeface="Times New Roman" pitchFamily="18" charset="0"/>
                <a:cs typeface="Times New Roman" pitchFamily="18" charset="0"/>
              </a:rPr>
              <a:t>Организация, нормирование и оплата труда строительных рабочих.</a:t>
            </a:r>
          </a:p>
          <a:p>
            <a:pPr marL="342900" indent="-342900" algn="just">
              <a:spcBef>
                <a:spcPts val="1200"/>
              </a:spcBef>
              <a:spcAft>
                <a:spcPts val="1200"/>
              </a:spcAft>
              <a:buFont typeface="+mj-lt"/>
              <a:buAutoNum type="arabicPeriod"/>
            </a:pPr>
            <a:r>
              <a:rPr lang="ru-RU" b="1" dirty="0" smtClean="0">
                <a:solidFill>
                  <a:srgbClr val="0070C0"/>
                </a:solidFill>
                <a:latin typeface="Times New Roman" pitchFamily="18" charset="0"/>
                <a:cs typeface="Times New Roman" pitchFamily="18" charset="0"/>
              </a:rPr>
              <a:t>Строительные работы и периоды строительства</a:t>
            </a:r>
          </a:p>
          <a:p>
            <a:pPr marL="342900" indent="-342900" algn="just">
              <a:spcBef>
                <a:spcPts val="1200"/>
              </a:spcBef>
              <a:spcAft>
                <a:spcPts val="1200"/>
              </a:spcAft>
              <a:buFont typeface="+mj-lt"/>
              <a:buAutoNum type="arabicPeriod"/>
            </a:pPr>
            <a:endParaRPr lang="ru-RU" b="1" dirty="0" smtClean="0">
              <a:solidFill>
                <a:srgbClr val="0070C0"/>
              </a:solidFill>
              <a:latin typeface="Times New Roman" pitchFamily="18" charset="0"/>
              <a:cs typeface="Times New Roman" pitchFamily="18" charset="0"/>
            </a:endParaRPr>
          </a:p>
          <a:p>
            <a:pPr algn="just">
              <a:lnSpc>
                <a:spcPct val="150000"/>
              </a:lnSpc>
            </a:pPr>
            <a:r>
              <a:rPr lang="ru-RU" b="1" dirty="0" smtClean="0">
                <a:solidFill>
                  <a:schemeClr val="tx1"/>
                </a:solidFill>
                <a:latin typeface="Times New Roman" pitchFamily="18" charset="0"/>
                <a:cs typeface="Times New Roman" pitchFamily="18" charset="0"/>
              </a:rPr>
              <a:t>Выводы  делать студенту самостоятельно.</a:t>
            </a:r>
          </a:p>
          <a:p>
            <a:pPr algn="just">
              <a:lnSpc>
                <a:spcPct val="150000"/>
              </a:lnSpc>
            </a:pPr>
            <a:endParaRPr lang="ru-RU" b="1" dirty="0" smtClean="0">
              <a:solidFill>
                <a:schemeClr val="tx1"/>
              </a:solidFill>
              <a:latin typeface="Times New Roman" pitchFamily="18" charset="0"/>
              <a:cs typeface="Times New Roman" pitchFamily="18" charset="0"/>
            </a:endParaRPr>
          </a:p>
          <a:p>
            <a:pPr algn="just">
              <a:lnSpc>
                <a:spcPct val="150000"/>
              </a:lnSpc>
            </a:pPr>
            <a:r>
              <a:rPr lang="ru-RU" b="1" dirty="0" smtClean="0">
                <a:solidFill>
                  <a:srgbClr val="002060"/>
                </a:solidFill>
                <a:latin typeface="Times New Roman" pitchFamily="18" charset="0"/>
                <a:cs typeface="Times New Roman" pitchFamily="18" charset="0"/>
              </a:rPr>
              <a:t>При добавлении в лекцию собственных слайдов и текстовой части – добавляется шесть баллов.</a:t>
            </a:r>
          </a:p>
          <a:p>
            <a:pPr algn="just">
              <a:lnSpc>
                <a:spcPct val="150000"/>
              </a:lnSpc>
            </a:pPr>
            <a:r>
              <a:rPr lang="ru-RU" b="1" dirty="0" smtClean="0">
                <a:solidFill>
                  <a:srgbClr val="002060"/>
                </a:solidFill>
                <a:latin typeface="Times New Roman" pitchFamily="18" charset="0"/>
                <a:cs typeface="Times New Roman" pitchFamily="18" charset="0"/>
              </a:rPr>
              <a:t>При разработке собственной лекции – добавляется двенадцать баллов.</a:t>
            </a:r>
          </a:p>
          <a:p>
            <a:pPr marL="342900" indent="-342900" algn="just">
              <a:spcBef>
                <a:spcPts val="1200"/>
              </a:spcBef>
              <a:spcAft>
                <a:spcPts val="1200"/>
              </a:spcAft>
            </a:pPr>
            <a:endParaRPr lang="ru-RU"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20139" y="22235"/>
            <a:ext cx="9123861" cy="6835766"/>
          </a:xfrm>
          <a:prstGeom prst="rect">
            <a:avLst/>
          </a:prstGeom>
          <a:blipFill>
            <a:blip r:embed="rId2"/>
            <a:tile tx="0" ty="0" sx="100000" sy="100000" flip="none" algn="tl"/>
          </a:blipFill>
          <a:ln w="9525" cmpd="dbl">
            <a:solidFill>
              <a:schemeClr val="tx1"/>
            </a:solidFill>
            <a:miter lim="800000"/>
            <a:headEnd/>
            <a:tailEnd/>
          </a:ln>
          <a:effectLst/>
        </p:spPr>
        <p:txBody>
          <a:bodyPr wrap="square">
            <a:spAutoFit/>
          </a:bodyPr>
          <a:lstStyle/>
          <a:p>
            <a:pPr lvl="0" indent="49213" algn="ctr" fontAlgn="base">
              <a:lnSpc>
                <a:spcPct val="150000"/>
              </a:lnSpc>
              <a:spcBef>
                <a:spcPct val="0"/>
              </a:spcBef>
              <a:spcAft>
                <a:spcPct val="0"/>
              </a:spcAf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1.ОСНОВНЫЕ ПОНЯТИЯ О ЗДАНИЯХ И ИХ ЧАСТЯХ</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lvl="0" indent="206375" algn="just" eaLnBrk="0" fontAlgn="base" hangingPunct="0">
              <a:spcBef>
                <a:spcPct val="0"/>
              </a:spcBef>
              <a:spcAft>
                <a:spcPct val="0"/>
              </a:spcAf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Все здания разделяют на жилые </a:t>
            </a:r>
            <a:r>
              <a:rPr kumimoji="0" lang="ru-RU" sz="1600" b="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ru-RU" sz="16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 1</a:t>
            </a:r>
            <a:r>
              <a:rPr kumimoji="0" lang="ru-RU" sz="1600" b="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общественные, производственные </a:t>
            </a:r>
            <a:r>
              <a:rPr kumimoji="0" lang="ru-RU" sz="1600" b="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ru-RU" sz="16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 2</a:t>
            </a:r>
            <a:r>
              <a:rPr kumimoji="0" lang="ru-RU" sz="1600" b="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 здания специального назначения. Каждому типу зданий присущи своя архитектура и свои объемно-планировочные и конструктивные решения, в зависимости от которых назначают материалы, машины и механизмы, используемые при выполнении работ по возведению здания.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lvl="0" indent="206375" algn="just" eaLnBrk="0" fontAlgn="base" hangingPunct="0">
              <a:spcBef>
                <a:spcPct val="0"/>
              </a:spcBef>
              <a:spcAft>
                <a:spcPct val="0"/>
              </a:spcAf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Однако несмотря на имеющиеся отличия в типах и конструкциях зданий, в них есть много общих конструктивных элементов.</a:t>
            </a:r>
            <a:r>
              <a:rPr kumimoji="0" lang="ru-RU" sz="16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Рассмотрим основные из них.</a:t>
            </a:r>
          </a:p>
          <a:p>
            <a:pPr lvl="0" indent="206375" algn="just" eaLnBrk="0" fontAlgn="base" hangingPunct="0">
              <a:spcBef>
                <a:spcPct val="0"/>
              </a:spcBef>
              <a:spcAft>
                <a:spcPct val="0"/>
              </a:spcAft>
            </a:pPr>
            <a:r>
              <a:rPr lang="ru-RU" sz="1600" b="1" baseline="0" dirty="0">
                <a:solidFill>
                  <a:srgbClr val="C00000"/>
                </a:solidFill>
                <a:latin typeface="Times New Roman" pitchFamily="18" charset="0"/>
                <a:ea typeface="Times New Roman" pitchFamily="18" charset="0"/>
                <a:cs typeface="Times New Roman" pitchFamily="18" charset="0"/>
              </a:rPr>
              <a:t>Ф</a:t>
            </a:r>
            <a:r>
              <a:rPr kumimoji="0" lang="ru-RU" sz="16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ундамент </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массивное прочное основание здания, опирающееся на толщу грунта. Грунт нежелательно подвергать размыву, замораживанию или оттаиванию, так как это может отрицательно повлиять на его прочность</a:t>
            </a:r>
            <a:r>
              <a:rPr lang="ru-RU" sz="1600" b="1" dirty="0">
                <a:solidFill>
                  <a:srgbClr val="000000"/>
                </a:solidFill>
                <a:latin typeface="Times New Roman"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Грунтовое основание должно обладать достаточной несущей способностью, чтобы выдержать нагрузку не только от здания, но и от расположенного в нем оборудования и людей. </a:t>
            </a:r>
            <a:r>
              <a:rPr kumimoji="0" lang="ru-RU" sz="16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зависимости от конструкции частей здания, которые принимают на себя нагрузки, т.е. являются несущими, а также от прочности основания фундамент может быть нескольких видов:</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p>
          <a:p>
            <a:pPr lvl="0" indent="206375" algn="just" eaLnBrk="0" fontAlgn="base" hangingPunct="0">
              <a:spcBef>
                <a:spcPct val="0"/>
              </a:spcBef>
              <a:spcAft>
                <a:spcPct val="0"/>
              </a:spcAft>
              <a:buFont typeface="Arial" pitchFamily="34" charset="0"/>
              <a:buChar char="•"/>
            </a:pP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сплошная плита типа ленты; </a:t>
            </a:r>
          </a:p>
          <a:p>
            <a:pPr lvl="0" indent="206375" algn="just" eaLnBrk="0" fontAlgn="base" hangingPunct="0">
              <a:spcBef>
                <a:spcPct val="0"/>
              </a:spcBef>
              <a:spcAft>
                <a:spcPct val="0"/>
              </a:spcAft>
              <a:buFont typeface="Arial" pitchFamily="34" charset="0"/>
              <a:buChar char="•"/>
            </a:pP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отдельные опоры, так называемые фундаментные стаканы. </a:t>
            </a:r>
          </a:p>
          <a:p>
            <a:pPr algn="just"/>
            <a:r>
              <a:rPr lang="ru-RU" sz="1600" b="1" dirty="0">
                <a:solidFill>
                  <a:srgbClr val="000000"/>
                </a:solidFill>
                <a:latin typeface="Times New Roman" pitchFamily="18" charset="0"/>
                <a:ea typeface="Times New Roman" pitchFamily="18" charset="0"/>
                <a:cs typeface="Times New Roman" pitchFamily="18" charset="0"/>
              </a:rPr>
              <a:t> </a:t>
            </a:r>
            <a:r>
              <a:rPr lang="ru-RU" sz="1600" b="1" dirty="0" smtClean="0">
                <a:solidFill>
                  <a:srgbClr val="000000"/>
                </a:solidFill>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последнем случае по опорам укладывают еще фундаментные балки, ко</a:t>
            </a:r>
            <a:r>
              <a:rPr lang="ru-RU" sz="1600" b="1" dirty="0" smtClean="0">
                <a:latin typeface="Times New Roman" pitchFamily="18" charset="0"/>
                <a:cs typeface="Times New Roman" pitchFamily="18" charset="0"/>
              </a:rPr>
              <a:t>торые </a:t>
            </a:r>
            <a:r>
              <a:rPr lang="ru-RU" sz="1600" b="1" dirty="0">
                <a:latin typeface="Times New Roman" pitchFamily="18" charset="0"/>
                <a:cs typeface="Times New Roman" pitchFamily="18" charset="0"/>
              </a:rPr>
              <a:t>воспринимают нагрузки от стен и передают их на </a:t>
            </a:r>
            <a:r>
              <a:rPr lang="ru-RU" sz="1600" b="1" dirty="0" smtClean="0">
                <a:latin typeface="Times New Roman" pitchFamily="18" charset="0"/>
                <a:cs typeface="Times New Roman" pitchFamily="18" charset="0"/>
              </a:rPr>
              <a:t>фундамент. Для </a:t>
            </a:r>
            <a:r>
              <a:rPr lang="ru-RU" sz="1600" b="1" dirty="0">
                <a:latin typeface="Times New Roman" pitchFamily="18" charset="0"/>
                <a:cs typeface="Times New Roman" pitchFamily="18" charset="0"/>
              </a:rPr>
              <a:t>защиты фундаментов от </a:t>
            </a:r>
            <a:r>
              <a:rPr lang="ru-RU" sz="1600" b="1" dirty="0" smtClean="0">
                <a:latin typeface="Times New Roman" pitchFamily="18" charset="0"/>
                <a:cs typeface="Times New Roman" pitchFamily="18" charset="0"/>
              </a:rPr>
              <a:t>действия </a:t>
            </a:r>
            <a:r>
              <a:rPr lang="ru-RU" sz="1600" b="1" dirty="0">
                <a:latin typeface="Times New Roman" pitchFamily="18" charset="0"/>
                <a:cs typeface="Times New Roman" pitchFamily="18" charset="0"/>
              </a:rPr>
              <a:t>грунтовых вод на них наносят сплошной слой водонепроницаемого </a:t>
            </a:r>
            <a:r>
              <a:rPr lang="ru-RU" sz="1600" b="1" dirty="0" smtClean="0">
                <a:latin typeface="Times New Roman" pitchFamily="18" charset="0"/>
                <a:cs typeface="Times New Roman" pitchFamily="18" charset="0"/>
              </a:rPr>
              <a:t>материала - гидроизоляцию</a:t>
            </a:r>
            <a:r>
              <a:rPr lang="ru-RU" sz="1600" b="1" dirty="0">
                <a:latin typeface="Times New Roman" pitchFamily="18" charset="0"/>
                <a:cs typeface="Times New Roman" pitchFamily="18" charset="0"/>
              </a:rPr>
              <a:t>.</a:t>
            </a:r>
          </a:p>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Стены </a:t>
            </a:r>
            <a:r>
              <a:rPr lang="ru-RU" sz="1600" b="1" dirty="0">
                <a:latin typeface="Times New Roman" pitchFamily="18" charset="0"/>
                <a:cs typeface="Times New Roman" pitchFamily="18" charset="0"/>
              </a:rPr>
              <a:t>- конструктивные </a:t>
            </a:r>
            <a:r>
              <a:rPr lang="ru-RU" sz="1600" b="1" dirty="0" smtClean="0">
                <a:latin typeface="Times New Roman" pitchFamily="18" charset="0"/>
                <a:cs typeface="Times New Roman" pitchFamily="18" charset="0"/>
              </a:rPr>
              <a:t>элементы</a:t>
            </a:r>
            <a:r>
              <a:rPr lang="ru-RU" sz="1600" b="1" dirty="0">
                <a:latin typeface="Times New Roman" pitchFamily="18" charset="0"/>
                <a:cs typeface="Times New Roman" pitchFamily="18" charset="0"/>
              </a:rPr>
              <a:t>, защищающие здание от </a:t>
            </a:r>
            <a:r>
              <a:rPr lang="ru-RU" sz="1600" b="1" dirty="0" smtClean="0">
                <a:latin typeface="Times New Roman" pitchFamily="18" charset="0"/>
                <a:cs typeface="Times New Roman" pitchFamily="18" charset="0"/>
              </a:rPr>
              <a:t>атмосферных </a:t>
            </a:r>
            <a:r>
              <a:rPr lang="ru-RU" sz="1600" b="1" dirty="0">
                <a:latin typeface="Times New Roman" pitchFamily="18" charset="0"/>
                <a:cs typeface="Times New Roman" pitchFamily="18" charset="0"/>
              </a:rPr>
              <a:t>влияний (наружные стены) и разграничивающие его внутреннее пространство (внутренние стены). Они могут </a:t>
            </a:r>
            <a:r>
              <a:rPr lang="ru-RU" sz="1600" b="1" dirty="0" smtClean="0">
                <a:latin typeface="Times New Roman" pitchFamily="18" charset="0"/>
                <a:cs typeface="Times New Roman" pitchFamily="18" charset="0"/>
              </a:rPr>
              <a:t>быть:</a:t>
            </a:r>
          </a:p>
          <a:p>
            <a:pPr algn="just">
              <a:buFont typeface="Arial" pitchFamily="34" charset="0"/>
              <a:buChar char="•"/>
            </a:pP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несущими</a:t>
            </a:r>
            <a:r>
              <a:rPr lang="ru-RU" sz="1600" b="1" dirty="0">
                <a:latin typeface="Times New Roman" pitchFamily="18" charset="0"/>
                <a:cs typeface="Times New Roman" pitchFamily="18" charset="0"/>
              </a:rPr>
              <a:t>, т.е. </a:t>
            </a:r>
            <a:r>
              <a:rPr lang="ru-RU" sz="1600" b="1" dirty="0" smtClean="0">
                <a:latin typeface="Times New Roman" pitchFamily="18" charset="0"/>
                <a:cs typeface="Times New Roman" pitchFamily="18" charset="0"/>
              </a:rPr>
              <a:t>воспринимающими </a:t>
            </a:r>
            <a:r>
              <a:rPr lang="ru-RU" sz="1600" b="1" dirty="0">
                <a:latin typeface="Times New Roman" pitchFamily="18" charset="0"/>
                <a:cs typeface="Times New Roman" pitchFamily="18" charset="0"/>
              </a:rPr>
              <a:t>как собственный вес, так и временные и постоянные </a:t>
            </a:r>
            <a:r>
              <a:rPr lang="ru-RU" sz="1600" b="1" dirty="0" smtClean="0">
                <a:latin typeface="Times New Roman" pitchFamily="18" charset="0"/>
                <a:cs typeface="Times New Roman" pitchFamily="18" charset="0"/>
              </a:rPr>
              <a:t>нагрузки </a:t>
            </a:r>
            <a:r>
              <a:rPr lang="ru-RU" sz="1600" b="1" dirty="0">
                <a:latin typeface="Times New Roman" pitchFamily="18" charset="0"/>
                <a:cs typeface="Times New Roman" pitchFamily="18" charset="0"/>
              </a:rPr>
              <a:t>от вышележащих конструкций и внутреннего оборудования зданий</a:t>
            </a:r>
            <a:r>
              <a:rPr lang="ru-RU" sz="1600" b="1" dirty="0" smtClean="0">
                <a:latin typeface="Times New Roman" pitchFamily="18" charset="0"/>
                <a:cs typeface="Times New Roman" pitchFamily="18" charset="0"/>
              </a:rPr>
              <a:t>;</a:t>
            </a:r>
          </a:p>
          <a:p>
            <a:pPr algn="just">
              <a:buFont typeface="Arial" pitchFamily="34" charset="0"/>
              <a:buChar char="•"/>
            </a:pPr>
            <a:r>
              <a:rPr lang="ru-RU" sz="1600" b="1" dirty="0" smtClean="0">
                <a:latin typeface="Times New Roman" pitchFamily="18" charset="0"/>
                <a:cs typeface="Times New Roman" pitchFamily="18" charset="0"/>
              </a:rPr>
              <a:t> </a:t>
            </a:r>
            <a:r>
              <a:rPr lang="ru-RU" sz="1600" b="1" dirty="0">
                <a:latin typeface="Times New Roman" pitchFamily="18" charset="0"/>
                <a:cs typeface="Times New Roman" pitchFamily="18" charset="0"/>
              </a:rPr>
              <a:t>самонесущими — воспринимающими нагрузку только от собственного веса; </a:t>
            </a:r>
            <a:endParaRPr lang="ru-RU" sz="1600" b="1" dirty="0" smtClean="0">
              <a:latin typeface="Times New Roman" pitchFamily="18" charset="0"/>
              <a:cs typeface="Times New Roman" pitchFamily="18" charset="0"/>
            </a:endParaRPr>
          </a:p>
          <a:p>
            <a:pPr algn="just">
              <a:buFont typeface="Arial" pitchFamily="34" charset="0"/>
              <a:buChar char="•"/>
            </a:pPr>
            <a:r>
              <a:rPr lang="ru-RU" sz="1600" b="1" dirty="0" smtClean="0">
                <a:latin typeface="Times New Roman" pitchFamily="18" charset="0"/>
                <a:cs typeface="Times New Roman" pitchFamily="18" charset="0"/>
              </a:rPr>
              <a:t> навесными </a:t>
            </a:r>
            <a:r>
              <a:rPr lang="ru-RU" sz="1600" b="1" dirty="0">
                <a:latin typeface="Times New Roman" pitchFamily="18" charset="0"/>
                <a:cs typeface="Times New Roman" pitchFamily="18" charset="0"/>
              </a:rPr>
              <a:t>- закрепляемыми на </a:t>
            </a:r>
            <a:r>
              <a:rPr lang="ru-RU" sz="1600" b="1" dirty="0" smtClean="0">
                <a:latin typeface="Times New Roman" pitchFamily="18" charset="0"/>
                <a:cs typeface="Times New Roman" pitchFamily="18" charset="0"/>
              </a:rPr>
              <a:t>каркасе </a:t>
            </a:r>
            <a:r>
              <a:rPr lang="ru-RU" sz="1600" b="1" dirty="0">
                <a:latin typeface="Times New Roman" pitchFamily="18" charset="0"/>
                <a:cs typeface="Times New Roman" pitchFamily="18" charset="0"/>
              </a:rPr>
              <a:t>здания. </a:t>
            </a:r>
            <a:endParaRPr lang="ru-RU" sz="16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20139" y="22235"/>
            <a:ext cx="9123861" cy="6740307"/>
          </a:xfrm>
          <a:prstGeom prst="rect">
            <a:avLst/>
          </a:prstGeom>
          <a:solidFill>
            <a:srgbClr val="E9EAB4"/>
          </a:solidFill>
          <a:ln w="9525">
            <a:noFill/>
            <a:miter lim="800000"/>
            <a:headEnd/>
            <a:tailEnd/>
          </a:ln>
          <a:effectLst/>
        </p:spPr>
        <p:txBody>
          <a:bodyPr wrap="square">
            <a:spAutoFit/>
          </a:bodyPr>
          <a:lstStyle/>
          <a:p>
            <a:pPr lvl="0" indent="49213" algn="ctr" fontAlgn="base">
              <a:lnSpc>
                <a:spcPct val="150000"/>
              </a:lnSpc>
              <a:spcBef>
                <a:spcPct val="0"/>
              </a:spcBef>
              <a:spcAft>
                <a:spcPct val="0"/>
              </a:spcAft>
            </a:pPr>
            <a:endParaRPr lang="ru-RU" sz="1600" b="1" dirty="0" smtClean="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smtClean="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smtClean="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smtClean="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smtClean="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smtClean="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smtClean="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smtClean="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smtClean="0">
              <a:latin typeface="Times New Roman" pitchFamily="18" charset="0"/>
              <a:cs typeface="Times New Roman" pitchFamily="18" charset="0"/>
            </a:endParaRPr>
          </a:p>
          <a:p>
            <a:pPr lvl="0" indent="49213" algn="ctr" fontAlgn="base">
              <a:lnSpc>
                <a:spcPct val="150000"/>
              </a:lnSpc>
              <a:spcBef>
                <a:spcPct val="0"/>
              </a:spcBef>
              <a:spcAft>
                <a:spcPct val="0"/>
              </a:spcAft>
            </a:pPr>
            <a:endParaRPr lang="ru-RU" sz="1600" b="1" dirty="0" smtClean="0">
              <a:latin typeface="Times New Roman" pitchFamily="18" charset="0"/>
              <a:cs typeface="Times New Roman" pitchFamily="18" charset="0"/>
            </a:endParaRPr>
          </a:p>
        </p:txBody>
      </p:sp>
      <p:pic>
        <p:nvPicPr>
          <p:cNvPr id="38915" name="Picture 3" descr="C:\Documents and Settings\AGoltsev\Рабочий стол\Без имени-1копирование.jpg"/>
          <p:cNvPicPr>
            <a:picLocks noChangeAspect="1" noChangeArrowheads="1"/>
          </p:cNvPicPr>
          <p:nvPr/>
        </p:nvPicPr>
        <p:blipFill>
          <a:blip r:embed="rId2"/>
          <a:srcRect/>
          <a:stretch>
            <a:fillRect/>
          </a:stretch>
        </p:blipFill>
        <p:spPr bwMode="auto">
          <a:xfrm>
            <a:off x="0" y="0"/>
            <a:ext cx="5588000" cy="6858000"/>
          </a:xfrm>
          <a:prstGeom prst="rect">
            <a:avLst/>
          </a:prstGeom>
          <a:noFill/>
          <a:scene3d>
            <a:camera prst="orthographicFront"/>
            <a:lightRig rig="threePt" dir="t"/>
          </a:scene3d>
          <a:sp3d>
            <a:bevelT prst="convex"/>
          </a:sp3d>
        </p:spPr>
      </p:pic>
      <p:sp>
        <p:nvSpPr>
          <p:cNvPr id="6" name="Прямоугольник 5"/>
          <p:cNvSpPr/>
          <p:nvPr/>
        </p:nvSpPr>
        <p:spPr>
          <a:xfrm>
            <a:off x="5572132" y="0"/>
            <a:ext cx="3571868"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500" b="1" dirty="0" smtClean="0">
              <a:solidFill>
                <a:schemeClr val="tx1"/>
              </a:solidFill>
              <a:latin typeface="Times New Roman" pitchFamily="18" charset="0"/>
              <a:cs typeface="Times New Roman" pitchFamily="18" charset="0"/>
            </a:endParaRPr>
          </a:p>
          <a:p>
            <a:endParaRPr lang="ru-RU" sz="1500" b="1" dirty="0">
              <a:solidFill>
                <a:schemeClr val="tx1"/>
              </a:solidFill>
              <a:latin typeface="Times New Roman" pitchFamily="18" charset="0"/>
              <a:cs typeface="Times New Roman" pitchFamily="18" charset="0"/>
            </a:endParaRPr>
          </a:p>
          <a:p>
            <a:r>
              <a:rPr lang="ru-RU" sz="1500" b="1" dirty="0" smtClean="0">
                <a:solidFill>
                  <a:srgbClr val="C00000"/>
                </a:solidFill>
                <a:latin typeface="Times New Roman" pitchFamily="18" charset="0"/>
                <a:cs typeface="Times New Roman" pitchFamily="18" charset="0"/>
              </a:rPr>
              <a:t>Рис</a:t>
            </a:r>
            <a:r>
              <a:rPr lang="ru-RU" sz="1500" b="1" dirty="0">
                <a:solidFill>
                  <a:srgbClr val="C00000"/>
                </a:solidFill>
                <a:latin typeface="Times New Roman" pitchFamily="18" charset="0"/>
                <a:cs typeface="Times New Roman" pitchFamily="18" charset="0"/>
              </a:rPr>
              <a:t>. 1. </a:t>
            </a:r>
            <a:r>
              <a:rPr lang="en-US" sz="1500" b="1" dirty="0" smtClean="0">
                <a:solidFill>
                  <a:srgbClr val="C00000"/>
                </a:solidFill>
                <a:latin typeface="Times New Roman" pitchFamily="18" charset="0"/>
                <a:cs typeface="Times New Roman" pitchFamily="18" charset="0"/>
              </a:rPr>
              <a:t>K</a:t>
            </a:r>
            <a:r>
              <a:rPr lang="ru-RU" sz="1500" b="1" dirty="0" smtClean="0">
                <a:solidFill>
                  <a:srgbClr val="C00000"/>
                </a:solidFill>
                <a:latin typeface="Times New Roman" pitchFamily="18" charset="0"/>
                <a:cs typeface="Times New Roman" pitchFamily="18" charset="0"/>
              </a:rPr>
              <a:t>онструктивная схема жилого дома </a:t>
            </a:r>
            <a:r>
              <a:rPr lang="ru-RU" sz="1500" b="1" dirty="0">
                <a:solidFill>
                  <a:srgbClr val="C00000"/>
                </a:solidFill>
                <a:latin typeface="Times New Roman" pitchFamily="18" charset="0"/>
                <a:cs typeface="Times New Roman" pitchFamily="18" charset="0"/>
              </a:rPr>
              <a:t>с неполным каркасом</a:t>
            </a:r>
          </a:p>
          <a:p>
            <a:r>
              <a:rPr lang="ru-RU" sz="1500" b="1" dirty="0" smtClean="0">
                <a:solidFill>
                  <a:schemeClr val="tx1"/>
                </a:solidFill>
                <a:latin typeface="Times New Roman" pitchFamily="18" charset="0"/>
                <a:cs typeface="Times New Roman" pitchFamily="18" charset="0"/>
              </a:rPr>
              <a:t>1-фундаментные </a:t>
            </a:r>
            <a:r>
              <a:rPr lang="ru-RU" sz="1500" b="1" dirty="0">
                <a:solidFill>
                  <a:schemeClr val="tx1"/>
                </a:solidFill>
                <a:latin typeface="Times New Roman" pitchFamily="18" charset="0"/>
                <a:cs typeface="Times New Roman" pitchFamily="18" charset="0"/>
              </a:rPr>
              <a:t>блоки-подушки;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2-блоки стен подвала</a:t>
            </a:r>
            <a:r>
              <a:rPr lang="ru-RU" sz="1500" b="1" dirty="0">
                <a:solidFill>
                  <a:schemeClr val="tx1"/>
                </a:solidFill>
                <a:latin typeface="Times New Roman" pitchFamily="18" charset="0"/>
                <a:cs typeface="Times New Roman" pitchFamily="18" charset="0"/>
              </a:rPr>
              <a:t>; </a:t>
            </a:r>
            <a:endParaRPr lang="ru-RU" sz="1500" b="1" dirty="0" smtClean="0">
              <a:solidFill>
                <a:schemeClr val="tx1"/>
              </a:solidFill>
              <a:latin typeface="Times New Roman" pitchFamily="18" charset="0"/>
              <a:cs typeface="Times New Roman" pitchFamily="18" charset="0"/>
            </a:endParaRPr>
          </a:p>
          <a:p>
            <a:r>
              <a:rPr lang="ru-RU" sz="1500" b="1" i="1" dirty="0" smtClean="0">
                <a:solidFill>
                  <a:schemeClr val="tx1"/>
                </a:solidFill>
                <a:latin typeface="Times New Roman" pitchFamily="18" charset="0"/>
                <a:cs typeface="Times New Roman" pitchFamily="18" charset="0"/>
              </a:rPr>
              <a:t>3 </a:t>
            </a:r>
            <a:r>
              <a:rPr lang="ru-RU" sz="1500" b="1" i="1" dirty="0">
                <a:solidFill>
                  <a:schemeClr val="tx1"/>
                </a:solidFill>
                <a:latin typeface="Times New Roman" pitchFamily="18" charset="0"/>
                <a:cs typeface="Times New Roman" pitchFamily="18" charset="0"/>
              </a:rPr>
              <a:t>- </a:t>
            </a:r>
            <a:r>
              <a:rPr lang="ru-RU" sz="1500" b="1" dirty="0">
                <a:solidFill>
                  <a:schemeClr val="tx1"/>
                </a:solidFill>
                <a:latin typeface="Times New Roman" pitchFamily="18" charset="0"/>
                <a:cs typeface="Times New Roman" pitchFamily="18" charset="0"/>
              </a:rPr>
              <a:t>приямки; </a:t>
            </a:r>
            <a:endParaRPr lang="ru-RU" sz="1500" b="1" dirty="0" smtClean="0">
              <a:solidFill>
                <a:schemeClr val="tx1"/>
              </a:solidFill>
              <a:latin typeface="Times New Roman" pitchFamily="18" charset="0"/>
              <a:cs typeface="Times New Roman" pitchFamily="18" charset="0"/>
            </a:endParaRPr>
          </a:p>
          <a:p>
            <a:r>
              <a:rPr lang="ru-RU" sz="1500" b="1" i="1" dirty="0" smtClean="0">
                <a:solidFill>
                  <a:schemeClr val="tx1"/>
                </a:solidFill>
                <a:latin typeface="Times New Roman" pitchFamily="18" charset="0"/>
                <a:cs typeface="Times New Roman" pitchFamily="18" charset="0"/>
              </a:rPr>
              <a:t>4 </a:t>
            </a:r>
            <a:r>
              <a:rPr lang="ru-RU" sz="1500" b="1" i="1" dirty="0">
                <a:solidFill>
                  <a:schemeClr val="tx1"/>
                </a:solidFill>
                <a:latin typeface="Times New Roman" pitchFamily="18" charset="0"/>
                <a:cs typeface="Times New Roman" pitchFamily="18" charset="0"/>
              </a:rPr>
              <a:t>- </a:t>
            </a:r>
            <a:r>
              <a:rPr lang="ru-RU" sz="1500" b="1" dirty="0">
                <a:solidFill>
                  <a:schemeClr val="tx1"/>
                </a:solidFill>
                <a:latin typeface="Times New Roman" pitchFamily="18" charset="0"/>
                <a:cs typeface="Times New Roman" pitchFamily="18" charset="0"/>
              </a:rPr>
              <a:t>колонны;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5 </a:t>
            </a:r>
            <a:r>
              <a:rPr lang="ru-RU" sz="1500" b="1" dirty="0">
                <a:solidFill>
                  <a:schemeClr val="tx1"/>
                </a:solidFill>
                <a:latin typeface="Times New Roman" pitchFamily="18" charset="0"/>
                <a:cs typeface="Times New Roman" pitchFamily="18" charset="0"/>
              </a:rPr>
              <a:t>- перекрытие над </a:t>
            </a:r>
            <a:r>
              <a:rPr lang="ru-RU" sz="1500" b="1" dirty="0" smtClean="0">
                <a:solidFill>
                  <a:schemeClr val="tx1"/>
                </a:solidFill>
                <a:latin typeface="Times New Roman" pitchFamily="18" charset="0"/>
                <a:cs typeface="Times New Roman" pitchFamily="18" charset="0"/>
              </a:rPr>
              <a:t>подвалом</a:t>
            </a:r>
            <a:r>
              <a:rPr lang="ru-RU" sz="1500" b="1" dirty="0">
                <a:solidFill>
                  <a:schemeClr val="tx1"/>
                </a:solidFill>
                <a:latin typeface="Times New Roman" pitchFamily="18" charset="0"/>
                <a:cs typeface="Times New Roman" pitchFamily="18" charset="0"/>
              </a:rPr>
              <a:t>;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6</a:t>
            </a:r>
            <a:r>
              <a:rPr lang="ru-RU" sz="1500" b="1" i="1" dirty="0" smtClean="0">
                <a:solidFill>
                  <a:schemeClr val="tx1"/>
                </a:solidFill>
                <a:latin typeface="Times New Roman" pitchFamily="18" charset="0"/>
                <a:cs typeface="Times New Roman" pitchFamily="18" charset="0"/>
              </a:rPr>
              <a:t> - </a:t>
            </a:r>
            <a:r>
              <a:rPr lang="ru-RU" sz="1500" b="1" dirty="0" smtClean="0">
                <a:solidFill>
                  <a:schemeClr val="tx1"/>
                </a:solidFill>
                <a:latin typeface="Times New Roman" pitchFamily="18" charset="0"/>
                <a:cs typeface="Times New Roman" pitchFamily="18" charset="0"/>
              </a:rPr>
              <a:t>гидроизоляция стен </a:t>
            </a:r>
            <a:r>
              <a:rPr lang="ru-RU" sz="1500" b="1" dirty="0">
                <a:solidFill>
                  <a:schemeClr val="tx1"/>
                </a:solidFill>
                <a:latin typeface="Times New Roman" pitchFamily="18" charset="0"/>
                <a:cs typeface="Times New Roman" pitchFamily="18" charset="0"/>
              </a:rPr>
              <a:t>подвала;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7 - перемычки </a:t>
            </a:r>
            <a:r>
              <a:rPr lang="ru-RU" sz="1500" b="1" dirty="0">
                <a:solidFill>
                  <a:schemeClr val="tx1"/>
                </a:solidFill>
                <a:latin typeface="Times New Roman" pitchFamily="18" charset="0"/>
                <a:cs typeface="Times New Roman" pitchFamily="18" charset="0"/>
              </a:rPr>
              <a:t>над витринами;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8-ригели </a:t>
            </a:r>
            <a:r>
              <a:rPr lang="ru-RU" sz="1500" b="1" dirty="0">
                <a:solidFill>
                  <a:schemeClr val="tx1"/>
                </a:solidFill>
                <a:latin typeface="Times New Roman" pitchFamily="18" charset="0"/>
                <a:cs typeface="Times New Roman" pitchFamily="18" charset="0"/>
              </a:rPr>
              <a:t>перекрытий над первым этажом;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9-панели </a:t>
            </a:r>
            <a:r>
              <a:rPr lang="ru-RU" sz="1500" b="1" dirty="0">
                <a:solidFill>
                  <a:schemeClr val="tx1"/>
                </a:solidFill>
                <a:latin typeface="Times New Roman" pitchFamily="18" charset="0"/>
                <a:cs typeface="Times New Roman" pitchFamily="18" charset="0"/>
              </a:rPr>
              <a:t>перекрытий;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10</a:t>
            </a:r>
            <a:r>
              <a:rPr lang="ru-RU" sz="1500" b="1" i="1" dirty="0" smtClean="0">
                <a:solidFill>
                  <a:schemeClr val="tx1"/>
                </a:solidFill>
                <a:latin typeface="Times New Roman" pitchFamily="18" charset="0"/>
                <a:cs typeface="Times New Roman" pitchFamily="18" charset="0"/>
              </a:rPr>
              <a:t> - </a:t>
            </a:r>
            <a:r>
              <a:rPr lang="ru-RU" sz="1500" b="1" dirty="0" smtClean="0">
                <a:solidFill>
                  <a:schemeClr val="tx1"/>
                </a:solidFill>
                <a:latin typeface="Times New Roman" pitchFamily="18" charset="0"/>
                <a:cs typeface="Times New Roman" pitchFamily="18" charset="0"/>
              </a:rPr>
              <a:t>водосточная труба;</a:t>
            </a:r>
          </a:p>
          <a:p>
            <a:r>
              <a:rPr lang="ru-RU" sz="1500" b="1" dirty="0" smtClean="0">
                <a:solidFill>
                  <a:schemeClr val="tx1"/>
                </a:solidFill>
                <a:latin typeface="Times New Roman" pitchFamily="18" charset="0"/>
                <a:cs typeface="Times New Roman" pitchFamily="18" charset="0"/>
              </a:rPr>
              <a:t>11-стык </a:t>
            </a:r>
            <a:r>
              <a:rPr lang="ru-RU" sz="1500" b="1" dirty="0">
                <a:solidFill>
                  <a:schemeClr val="tx1"/>
                </a:solidFill>
                <a:latin typeface="Times New Roman" pitchFamily="18" charset="0"/>
                <a:cs typeface="Times New Roman" pitchFamily="18" charset="0"/>
              </a:rPr>
              <a:t>колонн;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12-ригель </a:t>
            </a:r>
            <a:r>
              <a:rPr lang="ru-RU" sz="1500" b="1" dirty="0">
                <a:solidFill>
                  <a:schemeClr val="tx1"/>
                </a:solidFill>
                <a:latin typeface="Times New Roman" pitchFamily="18" charset="0"/>
                <a:cs typeface="Times New Roman" pitchFamily="18" charset="0"/>
              </a:rPr>
              <a:t>сборного каркаса;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13</a:t>
            </a:r>
            <a:r>
              <a:rPr lang="ru-RU" sz="1500" b="1" i="1" dirty="0" smtClean="0">
                <a:solidFill>
                  <a:schemeClr val="tx1"/>
                </a:solidFill>
                <a:latin typeface="Times New Roman" pitchFamily="18" charset="0"/>
                <a:cs typeface="Times New Roman" pitchFamily="18" charset="0"/>
              </a:rPr>
              <a:t>-</a:t>
            </a:r>
            <a:r>
              <a:rPr lang="ru-RU" sz="1500" b="1" dirty="0" smtClean="0">
                <a:solidFill>
                  <a:schemeClr val="tx1"/>
                </a:solidFill>
                <a:latin typeface="Times New Roman" pitchFamily="18" charset="0"/>
                <a:cs typeface="Times New Roman" pitchFamily="18" charset="0"/>
              </a:rPr>
              <a:t>кирпичная </a:t>
            </a:r>
            <a:r>
              <a:rPr lang="ru-RU" sz="1500" b="1" dirty="0">
                <a:solidFill>
                  <a:schemeClr val="tx1"/>
                </a:solidFill>
                <a:latin typeface="Times New Roman" pitchFamily="18" charset="0"/>
                <a:cs typeface="Times New Roman" pitchFamily="18" charset="0"/>
              </a:rPr>
              <a:t>стена;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14-облицовка</a:t>
            </a:r>
            <a:r>
              <a:rPr lang="ru-RU" sz="1500" b="1" dirty="0">
                <a:solidFill>
                  <a:schemeClr val="tx1"/>
                </a:solidFill>
                <a:latin typeface="Times New Roman" pitchFamily="18" charset="0"/>
                <a:cs typeface="Times New Roman" pitchFamily="18" charset="0"/>
              </a:rPr>
              <a:t>;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15</a:t>
            </a:r>
            <a:r>
              <a:rPr lang="en-US" sz="1500" b="1" dirty="0" smtClean="0">
                <a:solidFill>
                  <a:schemeClr val="tx1"/>
                </a:solidFill>
                <a:latin typeface="Times New Roman" pitchFamily="18" charset="0"/>
                <a:cs typeface="Times New Roman" pitchFamily="18" charset="0"/>
              </a:rPr>
              <a:t> </a:t>
            </a:r>
            <a:r>
              <a:rPr lang="ru-RU" sz="1500" b="1" dirty="0">
                <a:solidFill>
                  <a:schemeClr val="tx1"/>
                </a:solidFill>
                <a:latin typeface="Times New Roman" pitchFamily="18" charset="0"/>
                <a:cs typeface="Times New Roman" pitchFamily="18" charset="0"/>
              </a:rPr>
              <a:t>-перегородки;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16-лестничные </a:t>
            </a:r>
            <a:r>
              <a:rPr lang="ru-RU" sz="1500" b="1" dirty="0">
                <a:solidFill>
                  <a:schemeClr val="tx1"/>
                </a:solidFill>
                <a:latin typeface="Times New Roman" pitchFamily="18" charset="0"/>
                <a:cs typeface="Times New Roman" pitchFamily="18" charset="0"/>
              </a:rPr>
              <a:t>площадки;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17-лестничные </a:t>
            </a:r>
            <a:r>
              <a:rPr lang="ru-RU" sz="1500" b="1" dirty="0">
                <a:solidFill>
                  <a:schemeClr val="tx1"/>
                </a:solidFill>
                <a:latin typeface="Times New Roman" pitchFamily="18" charset="0"/>
                <a:cs typeface="Times New Roman" pitchFamily="18" charset="0"/>
              </a:rPr>
              <a:t>марши;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18</a:t>
            </a:r>
            <a:r>
              <a:rPr lang="ru-RU" sz="1500" b="1" i="1" dirty="0" smtClean="0">
                <a:solidFill>
                  <a:schemeClr val="tx1"/>
                </a:solidFill>
                <a:latin typeface="Times New Roman" pitchFamily="18" charset="0"/>
                <a:cs typeface="Times New Roman" pitchFamily="18" charset="0"/>
              </a:rPr>
              <a:t>- </a:t>
            </a:r>
            <a:r>
              <a:rPr lang="ru-RU" sz="1500" b="1" dirty="0">
                <a:solidFill>
                  <a:schemeClr val="tx1"/>
                </a:solidFill>
                <a:latin typeface="Times New Roman" pitchFamily="18" charset="0"/>
                <a:cs typeface="Times New Roman" pitchFamily="18" charset="0"/>
              </a:rPr>
              <a:t>перегородка из стеклоблоков</a:t>
            </a:r>
            <a:r>
              <a:rPr lang="ru-RU" sz="1500" b="1" dirty="0" smtClean="0">
                <a:solidFill>
                  <a:schemeClr val="tx1"/>
                </a:solidFill>
                <a:latin typeface="Times New Roman" pitchFamily="18" charset="0"/>
                <a:cs typeface="Times New Roman" pitchFamily="18" charset="0"/>
              </a:rPr>
              <a:t>;</a:t>
            </a:r>
          </a:p>
          <a:p>
            <a:r>
              <a:rPr lang="ru-RU" sz="1500" b="1" dirty="0" smtClean="0">
                <a:solidFill>
                  <a:schemeClr val="tx1"/>
                </a:solidFill>
                <a:latin typeface="Times New Roman" pitchFamily="18" charset="0"/>
                <a:cs typeface="Times New Roman" pitchFamily="18" charset="0"/>
              </a:rPr>
              <a:t>19-сантехнический </a:t>
            </a:r>
            <a:r>
              <a:rPr lang="ru-RU" sz="1500" b="1" dirty="0">
                <a:solidFill>
                  <a:schemeClr val="tx1"/>
                </a:solidFill>
                <a:latin typeface="Times New Roman" pitchFamily="18" charset="0"/>
                <a:cs typeface="Times New Roman" pitchFamily="18" charset="0"/>
              </a:rPr>
              <a:t>блок;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20-блок </a:t>
            </a:r>
            <a:r>
              <a:rPr lang="ru-RU" sz="1500" b="1" dirty="0">
                <a:solidFill>
                  <a:schemeClr val="tx1"/>
                </a:solidFill>
                <a:latin typeface="Times New Roman" pitchFamily="18" charset="0"/>
                <a:cs typeface="Times New Roman" pitchFamily="18" charset="0"/>
              </a:rPr>
              <a:t>мусоропровода</a:t>
            </a:r>
            <a:r>
              <a:rPr lang="ru-RU" sz="1500" b="1" dirty="0" smtClean="0">
                <a:solidFill>
                  <a:schemeClr val="tx1"/>
                </a:solidFill>
                <a:latin typeface="Times New Roman" pitchFamily="18" charset="0"/>
                <a:cs typeface="Times New Roman" pitchFamily="18" charset="0"/>
              </a:rPr>
              <a:t>;</a:t>
            </a:r>
          </a:p>
          <a:p>
            <a:r>
              <a:rPr lang="ru-RU" sz="1500" b="1" dirty="0" smtClean="0">
                <a:solidFill>
                  <a:schemeClr val="tx1"/>
                </a:solidFill>
                <a:latin typeface="Times New Roman" pitchFamily="18" charset="0"/>
                <a:cs typeface="Times New Roman" pitchFamily="18" charset="0"/>
              </a:rPr>
              <a:t>21-вентиляционный блок</a:t>
            </a:r>
            <a:r>
              <a:rPr lang="ru-RU" sz="1500" b="1" dirty="0">
                <a:solidFill>
                  <a:schemeClr val="tx1"/>
                </a:solidFill>
                <a:latin typeface="Times New Roman" pitchFamily="18" charset="0"/>
                <a:cs typeface="Times New Roman" pitchFamily="18" charset="0"/>
              </a:rPr>
              <a:t>;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22-сборные </a:t>
            </a:r>
            <a:r>
              <a:rPr lang="ru-RU" sz="1500" b="1" dirty="0">
                <a:solidFill>
                  <a:schemeClr val="tx1"/>
                </a:solidFill>
                <a:latin typeface="Times New Roman" pitchFamily="18" charset="0"/>
                <a:cs typeface="Times New Roman" pitchFamily="18" charset="0"/>
              </a:rPr>
              <a:t>деревянные стропила;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23-щитовая </a:t>
            </a:r>
            <a:r>
              <a:rPr lang="ru-RU" sz="1500" b="1" dirty="0">
                <a:solidFill>
                  <a:schemeClr val="tx1"/>
                </a:solidFill>
                <a:latin typeface="Times New Roman" pitchFamily="18" charset="0"/>
                <a:cs typeface="Times New Roman" pitchFamily="18" charset="0"/>
              </a:rPr>
              <a:t>обрешетка; </a:t>
            </a:r>
            <a:endParaRPr lang="ru-RU" sz="1500" b="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24-засыпной </a:t>
            </a:r>
            <a:r>
              <a:rPr lang="ru-RU" sz="1500" b="1" dirty="0">
                <a:solidFill>
                  <a:schemeClr val="tx1"/>
                </a:solidFill>
                <a:latin typeface="Times New Roman" pitchFamily="18" charset="0"/>
                <a:cs typeface="Times New Roman" pitchFamily="18" charset="0"/>
              </a:rPr>
              <a:t>утеплитель; </a:t>
            </a:r>
            <a:endParaRPr lang="ru-RU" sz="1500" b="1" dirty="0" smtClean="0">
              <a:solidFill>
                <a:schemeClr val="tx1"/>
              </a:solidFill>
              <a:latin typeface="Times New Roman" pitchFamily="18" charset="0"/>
              <a:cs typeface="Times New Roman" pitchFamily="18" charset="0"/>
            </a:endParaRPr>
          </a:p>
          <a:p>
            <a:r>
              <a:rPr lang="ru-RU" sz="1500" b="1" cap="small" dirty="0" smtClean="0">
                <a:solidFill>
                  <a:schemeClr val="tx1"/>
                </a:solidFill>
                <a:latin typeface="Times New Roman" pitchFamily="18" charset="0"/>
                <a:cs typeface="Times New Roman" pitchFamily="18" charset="0"/>
              </a:rPr>
              <a:t>25 </a:t>
            </a:r>
            <a:r>
              <a:rPr lang="ru-RU" sz="1500" b="1" dirty="0" smtClean="0">
                <a:solidFill>
                  <a:schemeClr val="tx1"/>
                </a:solidFill>
                <a:latin typeface="Times New Roman" pitchFamily="18" charset="0"/>
                <a:cs typeface="Times New Roman" pitchFamily="18" charset="0"/>
              </a:rPr>
              <a:t>- отмостка; </a:t>
            </a:r>
            <a:endParaRPr lang="ru-RU" sz="1500" b="1" i="1" dirty="0" smtClean="0">
              <a:solidFill>
                <a:schemeClr val="tx1"/>
              </a:solidFill>
              <a:latin typeface="Times New Roman" pitchFamily="18" charset="0"/>
              <a:cs typeface="Times New Roman" pitchFamily="18" charset="0"/>
            </a:endParaRPr>
          </a:p>
          <a:p>
            <a:r>
              <a:rPr lang="ru-RU" sz="1500" b="1" dirty="0" smtClean="0">
                <a:solidFill>
                  <a:schemeClr val="tx1"/>
                </a:solidFill>
                <a:latin typeface="Times New Roman" pitchFamily="18" charset="0"/>
                <a:cs typeface="Times New Roman" pitchFamily="18" charset="0"/>
              </a:rPr>
              <a:t>26</a:t>
            </a:r>
            <a:r>
              <a:rPr lang="ru-RU" sz="1500" b="1" i="1" dirty="0" smtClean="0">
                <a:solidFill>
                  <a:schemeClr val="tx1"/>
                </a:solidFill>
                <a:latin typeface="Times New Roman" pitchFamily="18" charset="0"/>
                <a:cs typeface="Times New Roman" pitchFamily="18" charset="0"/>
              </a:rPr>
              <a:t>- </a:t>
            </a:r>
            <a:r>
              <a:rPr lang="ru-RU" sz="1500" b="1" dirty="0">
                <a:solidFill>
                  <a:schemeClr val="tx1"/>
                </a:solidFill>
                <a:latin typeface="Times New Roman" pitchFamily="18" charset="0"/>
                <a:cs typeface="Times New Roman" pitchFamily="18" charset="0"/>
              </a:rPr>
              <a:t>кровля</a:t>
            </a:r>
          </a:p>
          <a:p>
            <a:endParaRPr lang="ru-RU" dirty="0">
              <a:solidFill>
                <a:schemeClr val="tx1"/>
              </a:solidFill>
            </a:endParaRPr>
          </a:p>
          <a:p>
            <a:pPr algn="ct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20139" y="22234"/>
            <a:ext cx="9123861" cy="6740307"/>
          </a:xfrm>
          <a:prstGeom prst="rect">
            <a:avLst/>
          </a:prstGeom>
          <a:solidFill>
            <a:srgbClr val="E9EAB4"/>
          </a:solidFill>
          <a:ln w="9525">
            <a:noFill/>
            <a:miter lim="800000"/>
            <a:headEnd/>
            <a:tailEnd/>
          </a:ln>
          <a:effectLst/>
        </p:spPr>
        <p:txBody>
          <a:bodyPr wrap="square">
            <a:spAutoFit/>
          </a:bodyPr>
          <a:lstStyle/>
          <a:p>
            <a:pPr lvl="0" indent="49213" algn="just" fontAlgn="base">
              <a:spcBef>
                <a:spcPct val="0"/>
              </a:spcBef>
              <a:spcAft>
                <a:spcPct val="0"/>
              </a:spcAft>
            </a:pPr>
            <a:endParaRPr lang="ru-RU" sz="1600"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smtClean="0">
              <a:latin typeface="Times New Roman" pitchFamily="18" charset="0"/>
              <a:cs typeface="Times New Roman" pitchFamily="18" charset="0"/>
            </a:endParaRPr>
          </a:p>
          <a:p>
            <a:pPr lvl="0" indent="49213" algn="just" fontAlgn="base">
              <a:spcBef>
                <a:spcPct val="0"/>
              </a:spcBef>
              <a:spcAft>
                <a:spcPct val="0"/>
              </a:spcAft>
            </a:pPr>
            <a:endParaRPr lang="ru-RU" sz="1600" b="1" dirty="0">
              <a:latin typeface="Times New Roman" pitchFamily="18" charset="0"/>
              <a:cs typeface="Times New Roman" pitchFamily="18" charset="0"/>
            </a:endParaRPr>
          </a:p>
        </p:txBody>
      </p:sp>
      <p:pic>
        <p:nvPicPr>
          <p:cNvPr id="3" name="Рисунок 2"/>
          <p:cNvPicPr/>
          <p:nvPr/>
        </p:nvPicPr>
        <p:blipFill>
          <a:blip r:embed="rId3"/>
          <a:srcRect/>
          <a:stretch>
            <a:fillRect/>
          </a:stretch>
        </p:blipFill>
        <p:spPr bwMode="auto">
          <a:xfrm>
            <a:off x="0" y="0"/>
            <a:ext cx="9144000" cy="5500702"/>
          </a:xfrm>
          <a:prstGeom prst="rect">
            <a:avLst/>
          </a:prstGeom>
          <a:noFill/>
          <a:ln w="9525">
            <a:noFill/>
            <a:miter lim="800000"/>
            <a:headEnd/>
            <a:tailEnd/>
          </a:ln>
        </p:spPr>
      </p:pic>
      <p:sp>
        <p:nvSpPr>
          <p:cNvPr id="4" name="Прямоугольник 3"/>
          <p:cNvSpPr/>
          <p:nvPr/>
        </p:nvSpPr>
        <p:spPr>
          <a:xfrm>
            <a:off x="0" y="5500678"/>
            <a:ext cx="9144000" cy="1357322"/>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dirty="0" smtClean="0">
                <a:solidFill>
                  <a:srgbClr val="C00000"/>
                </a:solidFill>
                <a:latin typeface="Times New Roman" pitchFamily="18" charset="0"/>
                <a:cs typeface="Times New Roman" pitchFamily="18" charset="0"/>
              </a:rPr>
              <a:t>Рис. 2. Конструктивная схема каркаса одноэтажного промышленного здания</a:t>
            </a:r>
          </a:p>
          <a:p>
            <a:r>
              <a:rPr lang="ru-RU" sz="1600" dirty="0" smtClean="0">
                <a:solidFill>
                  <a:schemeClr val="tx1"/>
                </a:solidFill>
                <a:latin typeface="Times New Roman" pitchFamily="18" charset="0"/>
                <a:cs typeface="Times New Roman" pitchFamily="18" charset="0"/>
              </a:rPr>
              <a:t>1-фундаменты под колонны; 2 -наружные колонны каркаса; 3-внутренние колонны каркаса; 4-балки покрытия; 5 - плиты покрытия; 6 -стеновые панели; 7-фундаментные балки; 8-подкрановые балки; </a:t>
            </a:r>
          </a:p>
          <a:p>
            <a:r>
              <a:rPr lang="ru-RU" sz="1600" i="1" dirty="0" smtClean="0">
                <a:solidFill>
                  <a:schemeClr val="tx1"/>
                </a:solidFill>
                <a:latin typeface="Times New Roman" pitchFamily="18" charset="0"/>
                <a:cs typeface="Times New Roman" pitchFamily="18" charset="0"/>
              </a:rPr>
              <a:t>9- </a:t>
            </a:r>
            <a:r>
              <a:rPr lang="ru-RU" sz="1600" dirty="0" smtClean="0">
                <a:solidFill>
                  <a:schemeClr val="tx1"/>
                </a:solidFill>
                <a:latin typeface="Times New Roman" pitchFamily="18" charset="0"/>
                <a:cs typeface="Times New Roman" pitchFamily="18" charset="0"/>
              </a:rPr>
              <a:t>фахверковые колонны для крепления панелей; 10-парапетная панель; 11-парапетная плита; 12 – кровля; 13-проем для ворот; 14</a:t>
            </a:r>
            <a:r>
              <a:rPr lang="ru-RU" sz="1600" i="1" dirty="0" smtClean="0">
                <a:solidFill>
                  <a:schemeClr val="tx1"/>
                </a:solidFill>
                <a:latin typeface="Times New Roman" pitchFamily="18" charset="0"/>
                <a:cs typeface="Times New Roman" pitchFamily="18" charset="0"/>
              </a:rPr>
              <a:t> - </a:t>
            </a:r>
            <a:r>
              <a:rPr lang="ru-RU" sz="1600" dirty="0" smtClean="0">
                <a:solidFill>
                  <a:schemeClr val="tx1"/>
                </a:solidFill>
                <a:latin typeface="Times New Roman" pitchFamily="18" charset="0"/>
                <a:cs typeface="Times New Roman" pitchFamily="18" charset="0"/>
              </a:rPr>
              <a:t>бетонная подготовка поп полы; 15 -верхняя одежда пола; 16</a:t>
            </a:r>
            <a:r>
              <a:rPr lang="ru-RU" sz="1600" i="1" dirty="0" smtClean="0">
                <a:solidFill>
                  <a:schemeClr val="tx1"/>
                </a:solidFill>
                <a:latin typeface="Times New Roman" pitchFamily="18" charset="0"/>
                <a:cs typeface="Times New Roman" pitchFamily="18" charset="0"/>
              </a:rPr>
              <a:t>-</a:t>
            </a:r>
            <a:r>
              <a:rPr lang="ru-RU" sz="1600" dirty="0" smtClean="0">
                <a:solidFill>
                  <a:schemeClr val="tx1"/>
                </a:solidFill>
                <a:latin typeface="Times New Roman" pitchFamily="18" charset="0"/>
                <a:cs typeface="Times New Roman" pitchFamily="18" charset="0"/>
              </a:rPr>
              <a:t>отмостка</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20139" y="22235"/>
            <a:ext cx="9123861" cy="6835765"/>
          </a:xfrm>
          <a:prstGeom prst="rect">
            <a:avLst/>
          </a:prstGeom>
          <a:blipFill>
            <a:blip r:embed="rId3"/>
            <a:tile tx="0" ty="0" sx="100000" sy="100000" flip="none" algn="tl"/>
          </a:blipFill>
          <a:ln w="9525" cmpd="dbl">
            <a:solidFill>
              <a:schemeClr val="tx1"/>
            </a:solidFill>
            <a:miter lim="800000"/>
            <a:headEnd/>
            <a:tailEnd/>
          </a:ln>
          <a:effectLst/>
        </p:spPr>
        <p:txBody>
          <a:bodyPr wrap="square">
            <a:spAutoFit/>
          </a:bodyPr>
          <a:lstStyle/>
          <a:p>
            <a:pPr lvl="0" indent="49213" algn="just" fontAlgn="base">
              <a:spcBef>
                <a:spcPct val="0"/>
              </a:spcBef>
              <a:spcAft>
                <a:spcPct val="0"/>
              </a:spcAft>
            </a:pPr>
            <a:r>
              <a:rPr lang="ru-RU" sz="1600" dirty="0" smtClean="0">
                <a:latin typeface="Times New Roman" pitchFamily="18" charset="0"/>
                <a:cs typeface="Times New Roman" pitchFamily="18" charset="0"/>
              </a:rPr>
              <a:t>     </a:t>
            </a:r>
            <a:r>
              <a:rPr lang="ru-RU" sz="1600" b="1" i="1" dirty="0" smtClean="0">
                <a:latin typeface="Times New Roman" pitchFamily="18" charset="0"/>
                <a:cs typeface="Times New Roman" pitchFamily="18" charset="0"/>
              </a:rPr>
              <a:t>Несущие </a:t>
            </a:r>
            <a:r>
              <a:rPr lang="ru-RU" sz="1600" b="1" i="1" dirty="0">
                <a:latin typeface="Times New Roman" pitchFamily="18" charset="0"/>
                <a:cs typeface="Times New Roman" pitchFamily="18" charset="0"/>
              </a:rPr>
              <a:t>стены в </a:t>
            </a:r>
            <a:r>
              <a:rPr lang="ru-RU" sz="1600" b="1" i="1" dirty="0" smtClean="0">
                <a:latin typeface="Times New Roman" pitchFamily="18" charset="0"/>
                <a:cs typeface="Times New Roman" pitchFamily="18" charset="0"/>
              </a:rPr>
              <a:t>кирпичных </a:t>
            </a:r>
            <a:r>
              <a:rPr lang="ru-RU" sz="1600" b="1" i="1" dirty="0">
                <a:latin typeface="Times New Roman" pitchFamily="18" charset="0"/>
                <a:cs typeface="Times New Roman" pitchFamily="18" charset="0"/>
              </a:rPr>
              <a:t>зданиях </a:t>
            </a:r>
            <a:r>
              <a:rPr lang="ru-RU" sz="1600" b="1" i="1" dirty="0">
                <a:solidFill>
                  <a:srgbClr val="0070C0"/>
                </a:solidFill>
                <a:latin typeface="Times New Roman" pitchFamily="18" charset="0"/>
                <a:cs typeface="Times New Roman" pitchFamily="18" charset="0"/>
              </a:rPr>
              <a:t>называют </a:t>
            </a:r>
            <a:r>
              <a:rPr lang="ru-RU" sz="1600" b="1" i="1" dirty="0" smtClean="0">
                <a:solidFill>
                  <a:srgbClr val="0070C0"/>
                </a:solidFill>
                <a:latin typeface="Times New Roman" pitchFamily="18" charset="0"/>
                <a:cs typeface="Times New Roman" pitchFamily="18" charset="0"/>
              </a:rPr>
              <a:t>капитальными</a:t>
            </a:r>
            <a:r>
              <a:rPr lang="ru-RU" sz="1600" b="1" i="1" dirty="0">
                <a:solidFill>
                  <a:srgbClr val="0070C0"/>
                </a:solidFill>
                <a:latin typeface="Times New Roman" pitchFamily="18" charset="0"/>
                <a:cs typeface="Times New Roman" pitchFamily="18" charset="0"/>
              </a:rPr>
              <a:t>, ненесущие </a:t>
            </a:r>
            <a:r>
              <a:rPr lang="ru-RU" sz="1600" b="1" i="1" dirty="0" smtClean="0">
                <a:solidFill>
                  <a:srgbClr val="0070C0"/>
                </a:solidFill>
                <a:latin typeface="Times New Roman" pitchFamily="18" charset="0"/>
                <a:cs typeface="Times New Roman" pitchFamily="18" charset="0"/>
              </a:rPr>
              <a:t>– перегородками.</a:t>
            </a:r>
          </a:p>
          <a:p>
            <a:pPr lvl="0" indent="49213" algn="just" fontAlgn="base">
              <a:spcBef>
                <a:spcPct val="0"/>
              </a:spcBef>
              <a:spcAft>
                <a:spcPct val="0"/>
              </a:spcAft>
            </a:pPr>
            <a:r>
              <a:rPr lang="ru-RU" sz="1600" b="1" dirty="0" smtClean="0">
                <a:latin typeface="Times New Roman" pitchFamily="18" charset="0"/>
                <a:cs typeface="Times New Roman" pitchFamily="18" charset="0"/>
              </a:rPr>
              <a:t>     Капитальные </a:t>
            </a:r>
            <a:r>
              <a:rPr lang="ru-RU" sz="1600" b="1" dirty="0">
                <a:latin typeface="Times New Roman" pitchFamily="18" charset="0"/>
                <a:cs typeface="Times New Roman" pitchFamily="18" charset="0"/>
              </a:rPr>
              <a:t>стены опирают, как правило, на собственный фундамент, а перегородки могут возводить как на фундаменте, так и на нижележащих конструкциях.</a:t>
            </a:r>
          </a:p>
          <a:p>
            <a:pPr algn="just"/>
            <a:r>
              <a:rPr lang="ru-RU" sz="1600" b="1" i="1" dirty="0" smtClean="0">
                <a:solidFill>
                  <a:srgbClr val="0070C0"/>
                </a:solidFill>
                <a:latin typeface="Times New Roman" pitchFamily="18" charset="0"/>
                <a:cs typeface="Times New Roman" pitchFamily="18" charset="0"/>
              </a:rPr>
              <a:t>      Нижнюю </a:t>
            </a:r>
            <a:r>
              <a:rPr lang="ru-RU" sz="1600" b="1" i="1" dirty="0">
                <a:solidFill>
                  <a:srgbClr val="0070C0"/>
                </a:solidFill>
                <a:latin typeface="Times New Roman" pitchFamily="18" charset="0"/>
                <a:cs typeface="Times New Roman" pitchFamily="18" charset="0"/>
              </a:rPr>
              <a:t>часть наружных стен </a:t>
            </a:r>
            <a:r>
              <a:rPr lang="ru-RU" sz="1600" b="1" i="1" dirty="0" smtClean="0">
                <a:solidFill>
                  <a:srgbClr val="0070C0"/>
                </a:solidFill>
                <a:latin typeface="Times New Roman" pitchFamily="18" charset="0"/>
                <a:cs typeface="Times New Roman" pitchFamily="18" charset="0"/>
              </a:rPr>
              <a:t>называют </a:t>
            </a:r>
            <a:r>
              <a:rPr lang="ru-RU" sz="1600" b="1" i="1" dirty="0">
                <a:solidFill>
                  <a:srgbClr val="0070C0"/>
                </a:solidFill>
                <a:latin typeface="Times New Roman" pitchFamily="18" charset="0"/>
                <a:cs typeface="Times New Roman" pitchFamily="18" charset="0"/>
              </a:rPr>
              <a:t>цоколем, верхнюю — фризом или карнизом.</a:t>
            </a:r>
          </a:p>
          <a:p>
            <a:pPr algn="just"/>
            <a:r>
              <a:rPr lang="ru-RU" sz="1600" b="1" dirty="0">
                <a:latin typeface="Times New Roman" pitchFamily="18" charset="0"/>
                <a:cs typeface="Times New Roman" pitchFamily="18" charset="0"/>
              </a:rPr>
              <a:t>Стены в зданиях, в зависимости от назначения помещений, могут иметь отделку или быть без нее. Для </a:t>
            </a:r>
            <a:r>
              <a:rPr lang="ru-RU" sz="1600" b="1" dirty="0" smtClean="0">
                <a:latin typeface="Times New Roman" pitchFamily="18" charset="0"/>
                <a:cs typeface="Times New Roman" pitchFamily="18" charset="0"/>
              </a:rPr>
              <a:t>отделки </a:t>
            </a:r>
            <a:r>
              <a:rPr lang="ru-RU" sz="1600" b="1" dirty="0">
                <a:latin typeface="Times New Roman" pitchFamily="18" charset="0"/>
                <a:cs typeface="Times New Roman" pitchFamily="18" charset="0"/>
              </a:rPr>
              <a:t>широко применяют </a:t>
            </a:r>
            <a:r>
              <a:rPr lang="ru-RU" sz="1600" b="1" dirty="0" smtClean="0">
                <a:latin typeface="Times New Roman" pitchFamily="18" charset="0"/>
                <a:cs typeface="Times New Roman" pitchFamily="18" charset="0"/>
              </a:rPr>
              <a:t>оштукатуривание</a:t>
            </a:r>
            <a:r>
              <a:rPr lang="ru-RU" sz="1600" b="1" dirty="0">
                <a:latin typeface="Times New Roman" pitchFamily="18" charset="0"/>
                <a:cs typeface="Times New Roman" pitchFamily="18" charset="0"/>
              </a:rPr>
              <a:t>, оклеивание обоями, </a:t>
            </a:r>
            <a:r>
              <a:rPr lang="ru-RU" sz="1600" b="1" dirty="0" smtClean="0">
                <a:latin typeface="Times New Roman" pitchFamily="18" charset="0"/>
                <a:cs typeface="Times New Roman" pitchFamily="18" charset="0"/>
              </a:rPr>
              <a:t>окрашивание</a:t>
            </a:r>
            <a:r>
              <a:rPr lang="ru-RU" sz="1600" b="1" dirty="0">
                <a:latin typeface="Times New Roman" pitchFamily="18" charset="0"/>
                <a:cs typeface="Times New Roman" pitchFamily="18" charset="0"/>
              </a:rPr>
              <a:t>, облицовку керамическими плитками или специальными </a:t>
            </a:r>
            <a:r>
              <a:rPr lang="ru-RU" sz="1600" b="1" dirty="0" smtClean="0">
                <a:latin typeface="Times New Roman" pitchFamily="18" charset="0"/>
                <a:cs typeface="Times New Roman" pitchFamily="18" charset="0"/>
              </a:rPr>
              <a:t>облицовочными </a:t>
            </a:r>
            <a:r>
              <a:rPr lang="ru-RU" sz="1600" b="1" dirty="0">
                <a:latin typeface="Times New Roman" pitchFamily="18" charset="0"/>
                <a:cs typeface="Times New Roman" pitchFamily="18" charset="0"/>
              </a:rPr>
              <a:t>листами. </a:t>
            </a:r>
            <a:endParaRPr lang="ru-RU" sz="1600" b="1" dirty="0" smtClean="0">
              <a:latin typeface="Times New Roman" pitchFamily="18" charset="0"/>
              <a:cs typeface="Times New Roman" pitchFamily="18" charset="0"/>
            </a:endParaRPr>
          </a:p>
          <a:p>
            <a:pPr algn="just"/>
            <a:r>
              <a:rPr lang="ru-RU" sz="1600" b="1" i="1" dirty="0">
                <a:latin typeface="Times New Roman" pitchFamily="18" charset="0"/>
                <a:cs typeface="Times New Roman" pitchFamily="18" charset="0"/>
              </a:rPr>
              <a:t> </a:t>
            </a:r>
            <a:r>
              <a:rPr lang="ru-RU" sz="1600" b="1" i="1" dirty="0" smtClean="0">
                <a:latin typeface="Times New Roman" pitchFamily="18" charset="0"/>
                <a:cs typeface="Times New Roman" pitchFamily="18" charset="0"/>
              </a:rPr>
              <a:t>      Оконные </a:t>
            </a:r>
            <a:r>
              <a:rPr lang="ru-RU" sz="1600" b="1" i="1" dirty="0">
                <a:latin typeface="Times New Roman" pitchFamily="18" charset="0"/>
                <a:cs typeface="Times New Roman" pitchFamily="18" charset="0"/>
              </a:rPr>
              <a:t>проемы в кирпичных стенах </a:t>
            </a:r>
            <a:r>
              <a:rPr lang="ru-RU" sz="1600" b="1" i="1" dirty="0">
                <a:solidFill>
                  <a:srgbClr val="0070C0"/>
                </a:solidFill>
                <a:latin typeface="Times New Roman" pitchFamily="18" charset="0"/>
                <a:cs typeface="Times New Roman" pitchFamily="18" charset="0"/>
              </a:rPr>
              <a:t>перекрывают </a:t>
            </a:r>
            <a:r>
              <a:rPr lang="ru-RU" sz="1600" b="1" i="1" dirty="0" smtClean="0">
                <a:solidFill>
                  <a:srgbClr val="0070C0"/>
                </a:solidFill>
                <a:latin typeface="Times New Roman" pitchFamily="18" charset="0"/>
                <a:cs typeface="Times New Roman" pitchFamily="18" charset="0"/>
              </a:rPr>
              <a:t>перемычками</a:t>
            </a:r>
            <a:r>
              <a:rPr lang="ru-RU" sz="1600" b="1" i="1" dirty="0">
                <a:latin typeface="Times New Roman" pitchFamily="18" charset="0"/>
                <a:cs typeface="Times New Roman" pitchFamily="18" charset="0"/>
              </a:rPr>
              <a:t>,   в   блочных </a:t>
            </a:r>
            <a:r>
              <a:rPr lang="ru-RU" sz="1600" b="1" i="1" dirty="0" smtClean="0">
                <a:latin typeface="Times New Roman" pitchFamily="18" charset="0"/>
                <a:cs typeface="Times New Roman" pitchFamily="18" charset="0"/>
              </a:rPr>
              <a:t>– </a:t>
            </a:r>
          </a:p>
          <a:p>
            <a:pPr algn="just"/>
            <a:r>
              <a:rPr lang="ru-RU" sz="1600" b="1" i="1" dirty="0" smtClean="0">
                <a:solidFill>
                  <a:srgbClr val="0070C0"/>
                </a:solidFill>
                <a:latin typeface="Times New Roman" pitchFamily="18" charset="0"/>
                <a:cs typeface="Times New Roman" pitchFamily="18" charset="0"/>
              </a:rPr>
              <a:t>блоками</a:t>
            </a:r>
            <a:r>
              <a:rPr lang="ru-RU" sz="1600" b="1" i="1" dirty="0">
                <a:solidFill>
                  <a:srgbClr val="0070C0"/>
                </a:solidFill>
                <a:latin typeface="Times New Roman" pitchFamily="18" charset="0"/>
                <a:cs typeface="Times New Roman" pitchFamily="18" charset="0"/>
              </a:rPr>
              <a:t>.</a:t>
            </a:r>
            <a:r>
              <a:rPr lang="ru-RU" sz="1600" b="1" dirty="0">
                <a:solidFill>
                  <a:srgbClr val="0070C0"/>
                </a:solidFill>
                <a:latin typeface="Times New Roman" pitchFamily="18" charset="0"/>
                <a:cs typeface="Times New Roman" pitchFamily="18" charset="0"/>
              </a:rPr>
              <a:t> </a:t>
            </a:r>
            <a:r>
              <a:rPr lang="ru-RU" sz="1600" b="1" i="1" dirty="0" smtClean="0">
                <a:latin typeface="Times New Roman" pitchFamily="18" charset="0"/>
                <a:cs typeface="Times New Roman" pitchFamily="18" charset="0"/>
              </a:rPr>
              <a:t>Промежутки </a:t>
            </a:r>
            <a:r>
              <a:rPr lang="ru-RU" sz="1600" b="1" i="1" dirty="0">
                <a:latin typeface="Times New Roman" pitchFamily="18" charset="0"/>
                <a:cs typeface="Times New Roman" pitchFamily="18" charset="0"/>
              </a:rPr>
              <a:t>между окнами </a:t>
            </a:r>
            <a:r>
              <a:rPr lang="ru-RU" sz="1600" b="1" i="1" dirty="0" smtClean="0">
                <a:solidFill>
                  <a:srgbClr val="0070C0"/>
                </a:solidFill>
                <a:latin typeface="Times New Roman" pitchFamily="18" charset="0"/>
                <a:cs typeface="Times New Roman" pitchFamily="18" charset="0"/>
              </a:rPr>
              <a:t>называют </a:t>
            </a:r>
            <a:r>
              <a:rPr lang="ru-RU" sz="1600" b="1" i="1" dirty="0">
                <a:solidFill>
                  <a:srgbClr val="0070C0"/>
                </a:solidFill>
                <a:latin typeface="Times New Roman" pitchFamily="18" charset="0"/>
                <a:cs typeface="Times New Roman" pitchFamily="18" charset="0"/>
              </a:rPr>
              <a:t>простенками</a:t>
            </a:r>
            <a:r>
              <a:rPr lang="ru-RU" sz="1600" b="1" dirty="0">
                <a:latin typeface="Times New Roman" pitchFamily="18" charset="0"/>
                <a:cs typeface="Times New Roman" pitchFamily="18" charset="0"/>
              </a:rPr>
              <a:t>. При кладке кирпичных стен для большей </a:t>
            </a:r>
            <a:r>
              <a:rPr lang="ru-RU" sz="1600" b="1" dirty="0" smtClean="0">
                <a:latin typeface="Times New Roman" pitchFamily="18" charset="0"/>
                <a:cs typeface="Times New Roman" pitchFamily="18" charset="0"/>
              </a:rPr>
              <a:t>архитектурной </a:t>
            </a:r>
            <a:r>
              <a:rPr lang="ru-RU" sz="1600" b="1" dirty="0">
                <a:latin typeface="Times New Roman" pitchFamily="18" charset="0"/>
                <a:cs typeface="Times New Roman" pitchFamily="18" charset="0"/>
              </a:rPr>
              <a:t>выразительности </a:t>
            </a:r>
            <a:r>
              <a:rPr lang="ru-RU" sz="1600" b="1" dirty="0" smtClean="0">
                <a:latin typeface="Times New Roman" pitchFamily="18" charset="0"/>
                <a:cs typeface="Times New Roman" pitchFamily="18" charset="0"/>
              </a:rPr>
              <a:t>устраивают </a:t>
            </a:r>
            <a:r>
              <a:rPr lang="ru-RU" sz="1600" b="1" dirty="0">
                <a:latin typeface="Times New Roman" pitchFamily="18" charset="0"/>
                <a:cs typeface="Times New Roman" pitchFamily="18" charset="0"/>
              </a:rPr>
              <a:t>различные </a:t>
            </a:r>
            <a:r>
              <a:rPr lang="ru-RU" sz="1600" b="1" i="1" dirty="0">
                <a:solidFill>
                  <a:srgbClr val="0070C0"/>
                </a:solidFill>
                <a:latin typeface="Times New Roman" pitchFamily="18" charset="0"/>
                <a:cs typeface="Times New Roman" pitchFamily="18" charset="0"/>
              </a:rPr>
              <a:t>архитектурные </a:t>
            </a:r>
            <a:r>
              <a:rPr lang="ru-RU" sz="1600" b="1" i="1" dirty="0" smtClean="0">
                <a:solidFill>
                  <a:srgbClr val="0070C0"/>
                </a:solidFill>
                <a:latin typeface="Times New Roman" pitchFamily="18" charset="0"/>
                <a:cs typeface="Times New Roman" pitchFamily="18" charset="0"/>
              </a:rPr>
              <a:t>элементы-пояски</a:t>
            </a:r>
            <a:r>
              <a:rPr lang="ru-RU" sz="1600" b="1" i="1" dirty="0">
                <a:solidFill>
                  <a:srgbClr val="0070C0"/>
                </a:solidFill>
                <a:latin typeface="Times New Roman" pitchFamily="18" charset="0"/>
                <a:cs typeface="Times New Roman" pitchFamily="18" charset="0"/>
              </a:rPr>
              <a:t>, сандрики, обрезы, ниши и т.д.</a:t>
            </a:r>
          </a:p>
          <a:p>
            <a:pPr algn="just"/>
            <a:r>
              <a:rPr lang="ru-RU" sz="1600" b="1" dirty="0" smtClean="0">
                <a:solidFill>
                  <a:srgbClr val="C00000"/>
                </a:solidFill>
                <a:latin typeface="Times New Roman" pitchFamily="18" charset="0"/>
                <a:cs typeface="Times New Roman" pitchFamily="18" charset="0"/>
              </a:rPr>
              <a:t>       Колонны </a:t>
            </a:r>
            <a:r>
              <a:rPr lang="ru-RU" sz="1600" b="1" dirty="0">
                <a:latin typeface="Times New Roman" pitchFamily="18" charset="0"/>
                <a:cs typeface="Times New Roman" pitchFamily="18" charset="0"/>
              </a:rPr>
              <a:t>- основные несущие </a:t>
            </a:r>
            <a:r>
              <a:rPr lang="ru-RU" sz="1600" b="1" dirty="0" smtClean="0">
                <a:latin typeface="Times New Roman" pitchFamily="18" charset="0"/>
                <a:cs typeface="Times New Roman" pitchFamily="18" charset="0"/>
              </a:rPr>
              <a:t>конструкции </a:t>
            </a:r>
            <a:r>
              <a:rPr lang="ru-RU" sz="1600" b="1" dirty="0">
                <a:latin typeface="Times New Roman" pitchFamily="18" charset="0"/>
                <a:cs typeface="Times New Roman" pitchFamily="18" charset="0"/>
              </a:rPr>
              <a:t>в одноэтажных и </a:t>
            </a:r>
            <a:r>
              <a:rPr lang="ru-RU" sz="1600" b="1" dirty="0" smtClean="0">
                <a:latin typeface="Times New Roman" pitchFamily="18" charset="0"/>
                <a:cs typeface="Times New Roman" pitchFamily="18" charset="0"/>
              </a:rPr>
              <a:t>многоэтажных </a:t>
            </a:r>
            <a:r>
              <a:rPr lang="ru-RU" sz="1600" b="1" dirty="0">
                <a:latin typeface="Times New Roman" pitchFamily="18" charset="0"/>
                <a:cs typeface="Times New Roman" pitchFamily="18" charset="0"/>
              </a:rPr>
              <a:t>зданиях с ненесущими </a:t>
            </a:r>
            <a:r>
              <a:rPr lang="ru-RU" sz="1600" b="1" dirty="0" smtClean="0">
                <a:latin typeface="Times New Roman" pitchFamily="18" charset="0"/>
                <a:cs typeface="Times New Roman" pitchFamily="18" charset="0"/>
              </a:rPr>
              <a:t>стенами</a:t>
            </a:r>
            <a:r>
              <a:rPr lang="ru-RU" sz="1600" b="1" dirty="0">
                <a:latin typeface="Times New Roman" pitchFamily="18" charset="0"/>
                <a:cs typeface="Times New Roman" pitchFamily="18" charset="0"/>
              </a:rPr>
              <a:t>. Их устанавливают на заданном расстоянии друг от друга, т.е. с </a:t>
            </a:r>
            <a:r>
              <a:rPr lang="ru-RU" sz="1600" b="1" dirty="0" smtClean="0">
                <a:latin typeface="Times New Roman" pitchFamily="18" charset="0"/>
                <a:cs typeface="Times New Roman" pitchFamily="18" charset="0"/>
              </a:rPr>
              <a:t>шагом</a:t>
            </a:r>
            <a:r>
              <a:rPr lang="ru-RU" sz="1600" b="1" dirty="0">
                <a:latin typeface="Times New Roman" pitchFamily="18" charset="0"/>
                <a:cs typeface="Times New Roman" pitchFamily="18" charset="0"/>
              </a:rPr>
              <a:t>, определяемым видом и </a:t>
            </a:r>
            <a:r>
              <a:rPr lang="ru-RU" sz="1600" b="1" dirty="0" smtClean="0">
                <a:latin typeface="Times New Roman" pitchFamily="18" charset="0"/>
                <a:cs typeface="Times New Roman" pitchFamily="18" charset="0"/>
              </a:rPr>
              <a:t>назначением </a:t>
            </a:r>
            <a:r>
              <a:rPr lang="ru-RU" sz="1600" b="1" dirty="0">
                <a:latin typeface="Times New Roman" pitchFamily="18" charset="0"/>
                <a:cs typeface="Times New Roman" pitchFamily="18" charset="0"/>
              </a:rPr>
              <a:t>здания, характером </a:t>
            </a:r>
            <a:r>
              <a:rPr lang="ru-RU" sz="1600" b="1" dirty="0" smtClean="0">
                <a:latin typeface="Times New Roman" pitchFamily="18" charset="0"/>
                <a:cs typeface="Times New Roman" pitchFamily="18" charset="0"/>
              </a:rPr>
              <a:t>действующих </a:t>
            </a:r>
            <a:r>
              <a:rPr lang="ru-RU" sz="1600" b="1" dirty="0">
                <a:latin typeface="Times New Roman" pitchFamily="18" charset="0"/>
                <a:cs typeface="Times New Roman" pitchFamily="18" charset="0"/>
              </a:rPr>
              <a:t>нагрузок. В одноэтажных </a:t>
            </a:r>
            <a:r>
              <a:rPr lang="ru-RU" sz="1600" b="1" dirty="0" smtClean="0">
                <a:latin typeface="Times New Roman" pitchFamily="18" charset="0"/>
                <a:cs typeface="Times New Roman" pitchFamily="18" charset="0"/>
              </a:rPr>
              <a:t>производственных </a:t>
            </a:r>
            <a:r>
              <a:rPr lang="ru-RU" sz="1600" b="1" dirty="0">
                <a:latin typeface="Times New Roman" pitchFamily="18" charset="0"/>
                <a:cs typeface="Times New Roman" pitchFamily="18" charset="0"/>
              </a:rPr>
              <a:t>зданиях, где для </a:t>
            </a:r>
            <a:r>
              <a:rPr lang="ru-RU" sz="1600" b="1" dirty="0" smtClean="0">
                <a:latin typeface="Times New Roman" pitchFamily="18" charset="0"/>
                <a:cs typeface="Times New Roman" pitchFamily="18" charset="0"/>
              </a:rPr>
              <a:t>подъема </a:t>
            </a:r>
            <a:r>
              <a:rPr lang="ru-RU" sz="1600" b="1" dirty="0">
                <a:latin typeface="Times New Roman" pitchFamily="18" charset="0"/>
                <a:cs typeface="Times New Roman" pitchFamily="18" charset="0"/>
              </a:rPr>
              <a:t>различного оборудования </a:t>
            </a:r>
            <a:r>
              <a:rPr lang="ru-RU" sz="1600" b="1" dirty="0" smtClean="0">
                <a:latin typeface="Times New Roman" pitchFamily="18" charset="0"/>
                <a:cs typeface="Times New Roman" pitchFamily="18" charset="0"/>
              </a:rPr>
              <a:t>предусматривают </a:t>
            </a:r>
            <a:r>
              <a:rPr lang="ru-RU" sz="1600" b="1" dirty="0">
                <a:latin typeface="Times New Roman" pitchFamily="18" charset="0"/>
                <a:cs typeface="Times New Roman" pitchFamily="18" charset="0"/>
              </a:rPr>
              <a:t>мостовые краны, </a:t>
            </a:r>
            <a:r>
              <a:rPr lang="ru-RU" sz="1600" b="1" dirty="0" smtClean="0">
                <a:latin typeface="Times New Roman" pitchFamily="18" charset="0"/>
                <a:cs typeface="Times New Roman" pitchFamily="18" charset="0"/>
              </a:rPr>
              <a:t>колонны </a:t>
            </a:r>
            <a:r>
              <a:rPr lang="ru-RU" sz="1600" b="1" dirty="0">
                <a:latin typeface="Times New Roman" pitchFamily="18" charset="0"/>
                <a:cs typeface="Times New Roman" pitchFamily="18" charset="0"/>
              </a:rPr>
              <a:t>делают с уширением или </a:t>
            </a:r>
            <a:r>
              <a:rPr lang="ru-RU" sz="1600" b="1" dirty="0" smtClean="0">
                <a:latin typeface="Times New Roman" pitchFamily="18" charset="0"/>
                <a:cs typeface="Times New Roman" pitchFamily="18" charset="0"/>
              </a:rPr>
              <a:t>консолью </a:t>
            </a:r>
            <a:r>
              <a:rPr lang="ru-RU" sz="1600" b="1" dirty="0">
                <a:latin typeface="Times New Roman" pitchFamily="18" charset="0"/>
                <a:cs typeface="Times New Roman" pitchFamily="18" charset="0"/>
              </a:rPr>
              <a:t>для установки подкрановых балок с рельсовым путем для крана</a:t>
            </a:r>
            <a:r>
              <a:rPr lang="ru-RU" sz="1600" b="1" dirty="0" smtClean="0">
                <a:latin typeface="Times New Roman" pitchFamily="18" charset="0"/>
                <a:cs typeface="Times New Roman" pitchFamily="18" charset="0"/>
              </a:rPr>
              <a:t>.</a:t>
            </a:r>
          </a:p>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Перекрытия</a:t>
            </a:r>
            <a:r>
              <a:rPr lang="ru-RU" sz="1600" b="1" dirty="0" smtClean="0">
                <a:latin typeface="Times New Roman" pitchFamily="18" charset="0"/>
                <a:cs typeface="Times New Roman" pitchFamily="18" charset="0"/>
              </a:rPr>
              <a:t> </a:t>
            </a:r>
            <a:r>
              <a:rPr lang="ru-RU" sz="1600" b="1" dirty="0">
                <a:latin typeface="Times New Roman" pitchFamily="18" charset="0"/>
                <a:cs typeface="Times New Roman" pitchFamily="18" charset="0"/>
              </a:rPr>
              <a:t>- конструктивные </a:t>
            </a:r>
            <a:r>
              <a:rPr lang="ru-RU" sz="1600" b="1" dirty="0" smtClean="0">
                <a:latin typeface="Times New Roman" pitchFamily="18" charset="0"/>
                <a:cs typeface="Times New Roman" pitchFamily="18" charset="0"/>
              </a:rPr>
              <a:t>элементы</a:t>
            </a:r>
            <a:r>
              <a:rPr lang="ru-RU" sz="1600" b="1" dirty="0">
                <a:latin typeface="Times New Roman" pitchFamily="18" charset="0"/>
                <a:cs typeface="Times New Roman" pitchFamily="18" charset="0"/>
              </a:rPr>
              <a:t>, служащие для разделения </a:t>
            </a:r>
            <a:r>
              <a:rPr lang="ru-RU" sz="1600" b="1" dirty="0" smtClean="0">
                <a:latin typeface="Times New Roman" pitchFamily="18" charset="0"/>
                <a:cs typeface="Times New Roman" pitchFamily="18" charset="0"/>
              </a:rPr>
              <a:t>зданий </a:t>
            </a:r>
            <a:r>
              <a:rPr lang="ru-RU" sz="1600" b="1" dirty="0">
                <a:latin typeface="Times New Roman" pitchFamily="18" charset="0"/>
                <a:cs typeface="Times New Roman" pitchFamily="18" charset="0"/>
              </a:rPr>
              <a:t>на отсеки по высоте. </a:t>
            </a:r>
            <a:r>
              <a:rPr lang="ru-RU" sz="1600" b="1" i="1" dirty="0">
                <a:latin typeface="Times New Roman" pitchFamily="18" charset="0"/>
                <a:cs typeface="Times New Roman" pitchFamily="18" charset="0"/>
              </a:rPr>
              <a:t>В </a:t>
            </a:r>
            <a:r>
              <a:rPr lang="ru-RU" sz="1600" b="1" i="1" dirty="0" smtClean="0">
                <a:latin typeface="Times New Roman" pitchFamily="18" charset="0"/>
                <a:cs typeface="Times New Roman" pitchFamily="18" charset="0"/>
              </a:rPr>
              <a:t>зависимости </a:t>
            </a:r>
            <a:r>
              <a:rPr lang="ru-RU" sz="1600" b="1" i="1" dirty="0">
                <a:latin typeface="Times New Roman" pitchFamily="18" charset="0"/>
                <a:cs typeface="Times New Roman" pitchFamily="18" charset="0"/>
              </a:rPr>
              <a:t>от </a:t>
            </a:r>
            <a:r>
              <a:rPr lang="ru-RU" sz="1600" b="1" i="1" dirty="0" smtClean="0">
                <a:latin typeface="Times New Roman" pitchFamily="18" charset="0"/>
                <a:cs typeface="Times New Roman" pitchFamily="18" charset="0"/>
              </a:rPr>
              <a:t>архитектурно-конструктивного </a:t>
            </a:r>
            <a:r>
              <a:rPr lang="ru-RU" sz="1600" b="1" i="1" dirty="0">
                <a:latin typeface="Times New Roman" pitchFamily="18" charset="0"/>
                <a:cs typeface="Times New Roman" pitchFamily="18" charset="0"/>
              </a:rPr>
              <a:t>решения здания применяют две схемы перекрытий: </a:t>
            </a:r>
            <a:r>
              <a:rPr lang="ru-RU" sz="1600" b="1" i="1" dirty="0">
                <a:solidFill>
                  <a:srgbClr val="0070C0"/>
                </a:solidFill>
                <a:latin typeface="Times New Roman" pitchFamily="18" charset="0"/>
                <a:cs typeface="Times New Roman" pitchFamily="18" charset="0"/>
              </a:rPr>
              <a:t>балочные и </a:t>
            </a:r>
            <a:r>
              <a:rPr lang="ru-RU" sz="1600" b="1" i="1" dirty="0" smtClean="0">
                <a:solidFill>
                  <a:srgbClr val="0070C0"/>
                </a:solidFill>
                <a:latin typeface="Times New Roman" pitchFamily="18" charset="0"/>
                <a:cs typeface="Times New Roman" pitchFamily="18" charset="0"/>
              </a:rPr>
              <a:t>безбалочные</a:t>
            </a:r>
            <a:r>
              <a:rPr lang="ru-RU" sz="1600" b="1" i="1" dirty="0">
                <a:solidFill>
                  <a:srgbClr val="0070C0"/>
                </a:solidFill>
                <a:latin typeface="Times New Roman" pitchFamily="18" charset="0"/>
                <a:cs typeface="Times New Roman" pitchFamily="18" charset="0"/>
              </a:rPr>
              <a:t>.</a:t>
            </a:r>
            <a:r>
              <a:rPr lang="ru-RU" sz="1600" b="1" dirty="0">
                <a:solidFill>
                  <a:srgbClr val="0070C0"/>
                </a:solidFill>
                <a:latin typeface="Times New Roman" pitchFamily="18" charset="0"/>
                <a:cs typeface="Times New Roman" pitchFamily="18" charset="0"/>
              </a:rPr>
              <a:t> </a:t>
            </a:r>
            <a:r>
              <a:rPr lang="ru-RU" sz="1600" b="1" dirty="0">
                <a:latin typeface="Times New Roman" pitchFamily="18" charset="0"/>
                <a:cs typeface="Times New Roman" pitchFamily="18" charset="0"/>
              </a:rPr>
              <a:t>По виду </a:t>
            </a:r>
            <a:r>
              <a:rPr lang="ru-RU" sz="1600" b="1" dirty="0" smtClean="0">
                <a:latin typeface="Times New Roman" pitchFamily="18" charset="0"/>
                <a:cs typeface="Times New Roman" pitchFamily="18" charset="0"/>
              </a:rPr>
              <a:t>материала </a:t>
            </a:r>
            <a:r>
              <a:rPr lang="ru-RU" sz="1600" b="1" dirty="0">
                <a:latin typeface="Times New Roman" pitchFamily="18" charset="0"/>
                <a:cs typeface="Times New Roman" pitchFamily="18" charset="0"/>
              </a:rPr>
              <a:t>наиболее </a:t>
            </a:r>
            <a:r>
              <a:rPr lang="ru-RU" sz="1600" b="1" dirty="0" smtClean="0">
                <a:latin typeface="Times New Roman" pitchFamily="18" charset="0"/>
                <a:cs typeface="Times New Roman" pitchFamily="18" charset="0"/>
              </a:rPr>
              <a:t>распространены </a:t>
            </a:r>
            <a:r>
              <a:rPr lang="ru-RU" sz="1600" b="1" dirty="0">
                <a:latin typeface="Times New Roman" pitchFamily="18" charset="0"/>
                <a:cs typeface="Times New Roman" pitchFamily="18" charset="0"/>
              </a:rPr>
              <a:t>железобетонные сборные </a:t>
            </a:r>
            <a:r>
              <a:rPr lang="ru-RU" sz="1600" b="1" dirty="0" smtClean="0">
                <a:latin typeface="Times New Roman" pitchFamily="18" charset="0"/>
                <a:cs typeface="Times New Roman" pitchFamily="18" charset="0"/>
              </a:rPr>
              <a:t>перекрытия используемые </a:t>
            </a:r>
            <a:r>
              <a:rPr lang="ru-RU" sz="1600" b="1" dirty="0">
                <a:latin typeface="Times New Roman" pitchFamily="18" charset="0"/>
                <a:cs typeface="Times New Roman" pitchFamily="18" charset="0"/>
              </a:rPr>
              <a:t>в </a:t>
            </a:r>
            <a:r>
              <a:rPr lang="ru-RU" sz="1600" b="1" dirty="0" smtClean="0">
                <a:latin typeface="Times New Roman" pitchFamily="18" charset="0"/>
                <a:cs typeface="Times New Roman" pitchFamily="18" charset="0"/>
              </a:rPr>
              <a:t>промышленном </a:t>
            </a:r>
            <a:r>
              <a:rPr lang="ru-RU" sz="1600" b="1" dirty="0">
                <a:latin typeface="Times New Roman" pitchFamily="18" charset="0"/>
                <a:cs typeface="Times New Roman" pitchFamily="18" charset="0"/>
              </a:rPr>
              <a:t>и гражданском </a:t>
            </a:r>
            <a:r>
              <a:rPr lang="ru-RU" sz="1600" b="1" dirty="0" smtClean="0">
                <a:latin typeface="Times New Roman" pitchFamily="18" charset="0"/>
                <a:cs typeface="Times New Roman" pitchFamily="18" charset="0"/>
              </a:rPr>
              <a:t>строительстве</a:t>
            </a:r>
            <a:r>
              <a:rPr lang="ru-RU" sz="1600" b="1" dirty="0">
                <a:latin typeface="Times New Roman" pitchFamily="18" charset="0"/>
                <a:cs typeface="Times New Roman" pitchFamily="18" charset="0"/>
              </a:rPr>
              <a:t>, а также деревянные </a:t>
            </a:r>
            <a:r>
              <a:rPr lang="ru-RU" sz="1600" b="1" dirty="0" smtClean="0">
                <a:latin typeface="Times New Roman" pitchFamily="18" charset="0"/>
                <a:cs typeface="Times New Roman" pitchFamily="18" charset="0"/>
              </a:rPr>
              <a:t>пере</a:t>
            </a:r>
            <a:r>
              <a:rPr lang="ru-RU" sz="1600" b="1" dirty="0">
                <a:latin typeface="Times New Roman" pitchFamily="18" charset="0"/>
                <a:cs typeface="Times New Roman" pitchFamily="18" charset="0"/>
              </a:rPr>
              <a:t>крытия, применяемые в </a:t>
            </a:r>
            <a:r>
              <a:rPr lang="ru-RU" sz="1600" b="1" dirty="0" smtClean="0">
                <a:latin typeface="Times New Roman" pitchFamily="18" charset="0"/>
                <a:cs typeface="Times New Roman" pitchFamily="18" charset="0"/>
              </a:rPr>
              <a:t>сельском </a:t>
            </a:r>
            <a:r>
              <a:rPr lang="ru-RU" sz="1600" b="1" dirty="0">
                <a:latin typeface="Times New Roman" pitchFamily="18" charset="0"/>
                <a:cs typeface="Times New Roman" pitchFamily="18" charset="0"/>
              </a:rPr>
              <a:t>строительстве. </a:t>
            </a:r>
            <a:r>
              <a:rPr lang="ru-RU" sz="1600" b="1" i="1" dirty="0">
                <a:latin typeface="Times New Roman" pitchFamily="18" charset="0"/>
                <a:cs typeface="Times New Roman" pitchFamily="18" charset="0"/>
              </a:rPr>
              <a:t>Форма их </a:t>
            </a:r>
            <a:r>
              <a:rPr lang="ru-RU" sz="1600" b="1" i="1" dirty="0" smtClean="0">
                <a:latin typeface="Times New Roman" pitchFamily="18" charset="0"/>
                <a:cs typeface="Times New Roman" pitchFamily="18" charset="0"/>
              </a:rPr>
              <a:t>различна - </a:t>
            </a:r>
            <a:r>
              <a:rPr lang="ru-RU" sz="1600" b="1" i="1" dirty="0" smtClean="0">
                <a:solidFill>
                  <a:srgbClr val="0070C0"/>
                </a:solidFill>
                <a:latin typeface="Times New Roman" pitchFamily="18" charset="0"/>
                <a:cs typeface="Times New Roman" pitchFamily="18" charset="0"/>
              </a:rPr>
              <a:t>своды</a:t>
            </a:r>
            <a:r>
              <a:rPr lang="ru-RU" sz="1600" b="1" i="1" dirty="0">
                <a:solidFill>
                  <a:srgbClr val="0070C0"/>
                </a:solidFill>
                <a:latin typeface="Times New Roman" pitchFamily="18" charset="0"/>
                <a:cs typeface="Times New Roman" pitchFamily="18" charset="0"/>
              </a:rPr>
              <a:t>, купола, плоскости </a:t>
            </a:r>
            <a:r>
              <a:rPr lang="ru-RU" sz="1600" b="1" i="1" dirty="0" smtClean="0">
                <a:solidFill>
                  <a:srgbClr val="0070C0"/>
                </a:solidFill>
                <a:latin typeface="Times New Roman" pitchFamily="18" charset="0"/>
                <a:cs typeface="Times New Roman" pitchFamily="18" charset="0"/>
              </a:rPr>
              <a:t>и др.</a:t>
            </a:r>
          </a:p>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Лестницы -</a:t>
            </a:r>
            <a:r>
              <a:rPr lang="ru-RU" sz="1600" b="1" dirty="0" smtClean="0">
                <a:latin typeface="Times New Roman" pitchFamily="18" charset="0"/>
                <a:cs typeface="Times New Roman" pitchFamily="18" charset="0"/>
              </a:rPr>
              <a:t> элементы </a:t>
            </a:r>
            <a:r>
              <a:rPr lang="ru-RU" sz="1600" b="1" dirty="0">
                <a:latin typeface="Times New Roman" pitchFamily="18" charset="0"/>
                <a:cs typeface="Times New Roman" pitchFamily="18" charset="0"/>
              </a:rPr>
              <a:t>здания, </a:t>
            </a:r>
            <a:r>
              <a:rPr lang="ru-RU" sz="1600" b="1" dirty="0" smtClean="0">
                <a:latin typeface="Times New Roman" pitchFamily="18" charset="0"/>
                <a:cs typeface="Times New Roman" pitchFamily="18" charset="0"/>
              </a:rPr>
              <a:t>служащие </a:t>
            </a:r>
            <a:r>
              <a:rPr lang="ru-RU" sz="1600" b="1" dirty="0">
                <a:latin typeface="Times New Roman" pitchFamily="18" charset="0"/>
                <a:cs typeface="Times New Roman" pitchFamily="18" charset="0"/>
              </a:rPr>
              <a:t>для сообщения между </a:t>
            </a:r>
            <a:r>
              <a:rPr lang="ru-RU" sz="1600" b="1" dirty="0" smtClean="0">
                <a:latin typeface="Times New Roman" pitchFamily="18" charset="0"/>
                <a:cs typeface="Times New Roman" pitchFamily="18" charset="0"/>
              </a:rPr>
              <a:t>этажами</a:t>
            </a:r>
            <a:r>
              <a:rPr lang="ru-RU" sz="1600" b="1" dirty="0">
                <a:latin typeface="Times New Roman" pitchFamily="18" charset="0"/>
                <a:cs typeface="Times New Roman" pitchFamily="18" charset="0"/>
              </a:rPr>
              <a:t>. В их состав </a:t>
            </a:r>
            <a:r>
              <a:rPr lang="ru-RU" sz="1600" b="1" dirty="0" smtClean="0">
                <a:latin typeface="Times New Roman" pitchFamily="18" charset="0"/>
                <a:cs typeface="Times New Roman" pitchFamily="18" charset="0"/>
              </a:rPr>
              <a:t>входят -лестничная </a:t>
            </a:r>
            <a:r>
              <a:rPr lang="ru-RU" sz="1600" b="1" dirty="0">
                <a:latin typeface="Times New Roman" pitchFamily="18" charset="0"/>
                <a:cs typeface="Times New Roman" pitchFamily="18" charset="0"/>
              </a:rPr>
              <a:t>площадка и </a:t>
            </a:r>
            <a:r>
              <a:rPr lang="ru-RU" sz="1600" b="1" dirty="0" smtClean="0">
                <a:latin typeface="Times New Roman" pitchFamily="18" charset="0"/>
                <a:cs typeface="Times New Roman" pitchFamily="18" charset="0"/>
              </a:rPr>
              <a:t>лестничные </a:t>
            </a:r>
            <a:r>
              <a:rPr lang="ru-RU" sz="1600" b="1" dirty="0">
                <a:latin typeface="Times New Roman" pitchFamily="18" charset="0"/>
                <a:cs typeface="Times New Roman" pitchFamily="18" charset="0"/>
              </a:rPr>
              <a:t>марши. Л</a:t>
            </a:r>
            <a:r>
              <a:rPr lang="ru-RU" sz="1600" b="1" dirty="0" smtClean="0">
                <a:latin typeface="Times New Roman" pitchFamily="18" charset="0"/>
                <a:cs typeface="Times New Roman" pitchFamily="18" charset="0"/>
              </a:rPr>
              <a:t>естницы </a:t>
            </a:r>
            <a:r>
              <a:rPr lang="ru-RU" sz="1600" b="1" dirty="0">
                <a:latin typeface="Times New Roman" pitchFamily="18" charset="0"/>
                <a:cs typeface="Times New Roman" pitchFamily="18" charset="0"/>
              </a:rPr>
              <a:t>бывают железо­бетонными, металлическими или </a:t>
            </a:r>
            <a:r>
              <a:rPr lang="ru-RU" sz="1600" b="1" dirty="0" smtClean="0">
                <a:latin typeface="Times New Roman" pitchFamily="18" charset="0"/>
                <a:cs typeface="Times New Roman" pitchFamily="18" charset="0"/>
              </a:rPr>
              <a:t>деревянными</a:t>
            </a:r>
            <a:r>
              <a:rPr lang="ru-RU" sz="1600" b="1" dirty="0">
                <a:latin typeface="Times New Roman" pitchFamily="18" charset="0"/>
                <a:cs typeface="Times New Roman" pitchFamily="18" charset="0"/>
              </a:rPr>
              <a:t>. По конструкции </a:t>
            </a:r>
            <a:r>
              <a:rPr lang="ru-RU" sz="1600" b="1" dirty="0" smtClean="0">
                <a:latin typeface="Times New Roman" pitchFamily="18" charset="0"/>
                <a:cs typeface="Times New Roman" pitchFamily="18" charset="0"/>
              </a:rPr>
              <a:t>лестницы бывают сборными, </a:t>
            </a:r>
            <a:r>
              <a:rPr lang="ru-RU" sz="1600" b="1" dirty="0">
                <a:latin typeface="Times New Roman" pitchFamily="18" charset="0"/>
                <a:cs typeface="Times New Roman" pitchFamily="18" charset="0"/>
              </a:rPr>
              <a:t>монолитными, сборными из мелких элементов (</a:t>
            </a:r>
            <a:r>
              <a:rPr lang="ru-RU" sz="1600" b="1" dirty="0" smtClean="0">
                <a:latin typeface="Times New Roman" pitchFamily="18" charset="0"/>
                <a:cs typeface="Times New Roman" pitchFamily="18" charset="0"/>
              </a:rPr>
              <a:t>косоуры</a:t>
            </a:r>
            <a:r>
              <a:rPr lang="ru-RU" sz="1600" b="1" dirty="0">
                <a:latin typeface="Times New Roman" pitchFamily="18" charset="0"/>
                <a:cs typeface="Times New Roman" pitchFamily="18" charset="0"/>
              </a:rPr>
              <a:t>, балки, ступени, плиты</a:t>
            </a:r>
            <a:r>
              <a:rPr lang="ru-RU" sz="1600" b="1" dirty="0" smtClean="0">
                <a:latin typeface="Times New Roman" pitchFamily="18" charset="0"/>
                <a:cs typeface="Times New Roman" pitchFamily="18" charset="0"/>
              </a:rPr>
              <a:t>).</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20139" y="22235"/>
            <a:ext cx="9123861" cy="6986528"/>
          </a:xfrm>
          <a:prstGeom prst="rect">
            <a:avLst/>
          </a:prstGeom>
          <a:blipFill>
            <a:blip r:embed="rId3"/>
            <a:tile tx="0" ty="0" sx="100000" sy="100000" flip="none" algn="tl"/>
          </a:blipFill>
          <a:ln w="9525" cmpd="dbl">
            <a:solidFill>
              <a:schemeClr val="tx1"/>
            </a:solidFill>
            <a:miter lim="800000"/>
            <a:headEnd/>
            <a:tailEnd/>
          </a:ln>
          <a:effectLst/>
        </p:spPr>
        <p:txBody>
          <a:bodyPr wrap="square" anchor="ctr">
            <a:spAutoFit/>
          </a:bodyPr>
          <a:lstStyle/>
          <a:p>
            <a:pPr algn="just"/>
            <a:r>
              <a:rPr lang="ru-RU" sz="1600" b="1" dirty="0" smtClean="0">
                <a:solidFill>
                  <a:srgbClr val="C00000"/>
                </a:solidFill>
                <a:latin typeface="Times New Roman" pitchFamily="18" charset="0"/>
                <a:cs typeface="Times New Roman" pitchFamily="18" charset="0"/>
              </a:rPr>
              <a:t>     Покрытие</a:t>
            </a:r>
            <a:r>
              <a:rPr lang="ru-RU" sz="1600" b="1" dirty="0" smtClean="0">
                <a:latin typeface="Times New Roman" pitchFamily="18" charset="0"/>
                <a:cs typeface="Times New Roman" pitchFamily="18" charset="0"/>
              </a:rPr>
              <a:t>-перекрытие над последним, верхним этажом, выполняющее функцию ограждения здания сверху от атмосферных влияний. По покрытию делают совмещенную крышу или чердачную крышу со стропилами.</a:t>
            </a:r>
          </a:p>
          <a:p>
            <a:pPr algn="just"/>
            <a:r>
              <a:rPr lang="ru-RU" sz="1600" b="1" dirty="0" smtClean="0">
                <a:latin typeface="Times New Roman" pitchFamily="18" charset="0"/>
                <a:cs typeface="Times New Roman" pitchFamily="18" charset="0"/>
              </a:rPr>
              <a:t>     Совмещенные крыши, преимущественно вентилируемые, устраивают над гражданскими, общественными и производственными зданиями. Чердачные крыши применяют для покрытия гражданских зданий или многоэтажных производственных. Несущей конструкцией этих крыш являются стропила различных конструктивных схем.</a:t>
            </a:r>
          </a:p>
          <a:p>
            <a:pPr algn="just"/>
            <a:r>
              <a:rPr lang="ru-RU" sz="1600" b="1" dirty="0" smtClean="0">
                <a:solidFill>
                  <a:srgbClr val="C00000"/>
                </a:solidFill>
                <a:latin typeface="Times New Roman" pitchFamily="18" charset="0"/>
                <a:cs typeface="Times New Roman" pitchFamily="18" charset="0"/>
              </a:rPr>
              <a:t>     Полы -</a:t>
            </a:r>
            <a:r>
              <a:rPr lang="ru-RU" sz="1600" b="1" dirty="0" smtClean="0">
                <a:latin typeface="Times New Roman" pitchFamily="18" charset="0"/>
                <a:cs typeface="Times New Roman" pitchFamily="18" charset="0"/>
              </a:rPr>
              <a:t> элементы здания, создающие возможность передвижения людей, перемещения грузов или транспортных средств внутри помещений. В зависимости от назначения помещений полы бывают различной конструкции. </a:t>
            </a:r>
          </a:p>
          <a:p>
            <a:pPr algn="just"/>
            <a:r>
              <a:rPr lang="ru-RU" sz="1600" b="1" dirty="0" smtClean="0">
                <a:latin typeface="Times New Roman" pitchFamily="18" charset="0"/>
                <a:cs typeface="Times New Roman" pitchFamily="18" charset="0"/>
              </a:rPr>
              <a:t>     В простейшем виде полом может служить утрамбованная поверхность грунта, но, как правило, конструкция пола включает в себя несколько различных слоев, выполняющих определенные функции. Название пола определяет верхний слой и в соответствии с этим различают полы грунтовые, бетонные, дощатые, паркетные, ксилолитовые, террацевые, плиточные и т. д.</a:t>
            </a:r>
          </a:p>
          <a:p>
            <a:pPr algn="just"/>
            <a:r>
              <a:rPr lang="ru-RU" sz="1600" b="1" dirty="0" smtClean="0">
                <a:solidFill>
                  <a:srgbClr val="C00000"/>
                </a:solidFill>
                <a:latin typeface="Times New Roman" pitchFamily="18" charset="0"/>
                <a:cs typeface="Times New Roman" pitchFamily="18" charset="0"/>
              </a:rPr>
              <a:t>     Блоки оконные, дверные, воротные </a:t>
            </a:r>
            <a:r>
              <a:rPr lang="ru-RU" sz="1600" b="1" dirty="0" smtClean="0">
                <a:latin typeface="Times New Roman" pitchFamily="18" charset="0"/>
                <a:cs typeface="Times New Roman" pitchFamily="18" charset="0"/>
              </a:rPr>
              <a:t>- служат для заполнения проемов,</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устраиваемых в целях освещения здания, а также для перехода людей или проезда техники. Блоки, в свою очередь, состоят из коробки и заполнения, которое может быть одностворчатым или двустворчатым (в окнах), однопольным и двупольным (в дверях), распашным (в воротах). Оконные створки могут иметь переплеты и быть остеклены. Двери делят на глухие и остекленные.</a:t>
            </a:r>
          </a:p>
          <a:p>
            <a:pPr algn="just"/>
            <a:r>
              <a:rPr lang="ru-RU" sz="1600" b="1" dirty="0" smtClean="0">
                <a:latin typeface="Times New Roman" pitchFamily="18" charset="0"/>
                <a:cs typeface="Times New Roman" pitchFamily="18" charset="0"/>
              </a:rPr>
              <a:t>     </a:t>
            </a:r>
            <a:r>
              <a:rPr lang="ru-RU" sz="1600" b="1" i="1" dirty="0" smtClean="0">
                <a:solidFill>
                  <a:srgbClr val="002060"/>
                </a:solidFill>
                <a:latin typeface="Times New Roman" pitchFamily="18" charset="0"/>
                <a:cs typeface="Times New Roman" pitchFamily="18" charset="0"/>
              </a:rPr>
              <a:t>Поверхность потолков можно отделывать различными материалами, окрашивать или оклеивать обоями.</a:t>
            </a:r>
          </a:p>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Потолки подвесные </a:t>
            </a:r>
            <a:r>
              <a:rPr lang="ru-RU" sz="1600" b="1" dirty="0" smtClean="0">
                <a:latin typeface="Times New Roman" pitchFamily="18" charset="0"/>
                <a:cs typeface="Times New Roman" pitchFamily="18" charset="0"/>
              </a:rPr>
              <a:t>- чаще всего устраивают в общественных зданиях, образуя свободное пространство между потолком и перекрытием. В производственных зданиях потолков может и не быть, так как часто межферменное пространство заполняют различными технологическими или инженерными устройствами и коммуникациями.</a:t>
            </a:r>
          </a:p>
          <a:p>
            <a:pPr algn="just"/>
            <a:r>
              <a:rPr lang="ru-RU" sz="1600" b="1" dirty="0" smtClean="0">
                <a:solidFill>
                  <a:srgbClr val="C00000"/>
                </a:solidFill>
                <a:latin typeface="Times New Roman" pitchFamily="18" charset="0"/>
                <a:cs typeface="Times New Roman" pitchFamily="18" charset="0"/>
              </a:rPr>
              <a:t>     </a:t>
            </a:r>
            <a:endParaRPr lang="ru-RU" sz="16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20139" y="22235"/>
            <a:ext cx="9123861" cy="6835765"/>
          </a:xfrm>
          <a:prstGeom prst="rect">
            <a:avLst/>
          </a:prstGeom>
          <a:blipFill>
            <a:blip r:embed="rId3"/>
            <a:tile tx="0" ty="0" sx="100000" sy="100000" flip="none" algn="tl"/>
          </a:blipFill>
          <a:ln w="9525">
            <a:noFill/>
            <a:miter lim="800000"/>
            <a:headEnd/>
            <a:tailEnd/>
          </a:ln>
          <a:effectLst/>
        </p:spPr>
        <p:txBody>
          <a:bodyPr wrap="square">
            <a:spAutoFit/>
          </a:bodyPr>
          <a:lstStyle/>
          <a:p>
            <a:pPr algn="just"/>
            <a:r>
              <a:rPr lang="ru-RU" sz="1600" b="1" dirty="0" smtClean="0">
                <a:solidFill>
                  <a:srgbClr val="C00000"/>
                </a:solidFill>
                <a:latin typeface="Times New Roman" pitchFamily="18" charset="0"/>
                <a:cs typeface="Times New Roman" pitchFamily="18" charset="0"/>
              </a:rPr>
              <a:t>Отмостка </a:t>
            </a:r>
            <a:r>
              <a:rPr lang="ru-RU" sz="1600"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бетонный или цементный пояс, уложенный но поверхности грунта или специально сделанной подготовке с уклоном от стен здания и служащий для отвода воды от стен здания и устранения возможности за­мачивания грунта под фундаментом.</a:t>
            </a:r>
          </a:p>
          <a:p>
            <a:pPr algn="just"/>
            <a:r>
              <a:rPr lang="ru-RU" sz="1600" b="1" dirty="0" smtClean="0">
                <a:latin typeface="Times New Roman" pitchFamily="18" charset="0"/>
                <a:cs typeface="Times New Roman" pitchFamily="18" charset="0"/>
              </a:rPr>
              <a:t>      Гражданские здания в зависимости от количества подъездов могут быть одно- или многосекционными, промышленные - одно- или многопролетными. При большой длине здания разделяют по всей высоте (или до уровня фундамента) на отсеки деформационным или осадочным швом. Длину отдельных частей принимают в зависимости от материала конструкций и назначения здания в пределах 48... 72 м. </a:t>
            </a:r>
          </a:p>
          <a:p>
            <a:pPr algn="just"/>
            <a:endParaRPr lang="ru-RU" sz="1600" dirty="0" smtClean="0">
              <a:latin typeface="Times New Roman" pitchFamily="18" charset="0"/>
              <a:cs typeface="Times New Roman" pitchFamily="18" charset="0"/>
            </a:endParaRPr>
          </a:p>
          <a:p>
            <a:pPr algn="ctr"/>
            <a:endParaRPr lang="ru-RU" sz="1600" b="1" dirty="0" smtClean="0">
              <a:solidFill>
                <a:srgbClr val="FF0000"/>
              </a:solidFill>
              <a:latin typeface="Times New Roman" pitchFamily="18" charset="0"/>
              <a:cs typeface="Times New Roman" pitchFamily="18" charset="0"/>
            </a:endParaRPr>
          </a:p>
          <a:p>
            <a:pPr algn="ctr"/>
            <a:r>
              <a:rPr lang="ru-RU" sz="1600" b="1" dirty="0" smtClean="0">
                <a:solidFill>
                  <a:srgbClr val="FF0000"/>
                </a:solidFill>
                <a:latin typeface="Times New Roman" pitchFamily="18" charset="0"/>
                <a:cs typeface="Times New Roman" pitchFamily="18" charset="0"/>
              </a:rPr>
              <a:t>2. ЕДИНАЯ МОДУЛЬНАЯ СИСТЕМА В СТРОИТЕЛЬСТВЕ И СТРОИТЕЛЬНЫЕ ЧЕРТЕЖИ</a:t>
            </a:r>
          </a:p>
          <a:p>
            <a:pPr algn="just"/>
            <a:r>
              <a:rPr lang="ru-RU" sz="1600"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Современное строительство, ведущееся в основном индустриальными методами, предусматривает возможность использования большого числа изделий и деталей заводского изготовления. Эти детали после поступления на строительную площадку должны легко и просто собираться в </a:t>
            </a:r>
            <a:r>
              <a:rPr lang="ru-RU" sz="1600" b="1" dirty="0" smtClean="0">
                <a:cs typeface="Times New Roman" pitchFamily="18" charset="0"/>
              </a:rPr>
              <a:t>соответствующие</a:t>
            </a:r>
            <a:r>
              <a:rPr lang="ru-RU" sz="1600" b="1" dirty="0" smtClean="0">
                <a:latin typeface="Times New Roman" pitchFamily="18" charset="0"/>
                <a:cs typeface="Times New Roman" pitchFamily="18" charset="0"/>
              </a:rPr>
              <a:t> объемные элементы, пространственные конструкции и подгоняться друг к другу без каких-либо дополнительных переделок, что возможно только в том случае, если размеры их строго регламентированы и соответствуют друг другу.</a:t>
            </a:r>
          </a:p>
          <a:p>
            <a:pPr algn="just"/>
            <a:r>
              <a:rPr lang="ru-RU" sz="1600" b="1" dirty="0" smtClean="0">
                <a:latin typeface="Times New Roman" pitchFamily="18" charset="0"/>
                <a:cs typeface="Times New Roman" pitchFamily="18" charset="0"/>
              </a:rPr>
              <a:t>      Основу координации различных конструктивных схем, элементов и конструкций здания составляет </a:t>
            </a:r>
            <a:r>
              <a:rPr lang="ru-RU" sz="1600" b="1" dirty="0" smtClean="0">
                <a:solidFill>
                  <a:srgbClr val="0070C0"/>
                </a:solidFill>
                <a:latin typeface="Times New Roman" pitchFamily="18" charset="0"/>
                <a:cs typeface="Times New Roman" pitchFamily="18" charset="0"/>
              </a:rPr>
              <a:t>единая модульная система </a:t>
            </a:r>
            <a:r>
              <a:rPr lang="ru-RU" sz="1600" b="1" dirty="0" smtClean="0">
                <a:latin typeface="Times New Roman" pitchFamily="18" charset="0"/>
                <a:cs typeface="Times New Roman" pitchFamily="18" charset="0"/>
              </a:rPr>
              <a:t>(</a:t>
            </a:r>
            <a:r>
              <a:rPr lang="ru-RU" sz="1600" b="1" dirty="0" smtClean="0">
                <a:solidFill>
                  <a:srgbClr val="0070C0"/>
                </a:solidFill>
                <a:latin typeface="Times New Roman" pitchFamily="18" charset="0"/>
                <a:cs typeface="Times New Roman" pitchFamily="18" charset="0"/>
              </a:rPr>
              <a:t>ЕМС</a:t>
            </a:r>
            <a:r>
              <a:rPr lang="ru-RU" sz="1600" b="1" dirty="0" smtClean="0">
                <a:latin typeface="Times New Roman" pitchFamily="18" charset="0"/>
                <a:cs typeface="Times New Roman" pitchFamily="18" charset="0"/>
              </a:rPr>
              <a:t>), с соблюдением требований которой проектируют и строят абсолютное большинство современных зданий и сооружений. Главным является требование, чтобы все размеры зданий и сооружений были кратны модулю 100 мм. Его называют основным модулем и обозначают буквой </a:t>
            </a:r>
            <a:r>
              <a:rPr lang="ru-RU" sz="1600" b="1" dirty="0" smtClean="0">
                <a:solidFill>
                  <a:srgbClr val="002060"/>
                </a:solidFill>
                <a:latin typeface="Times New Roman" pitchFamily="18" charset="0"/>
                <a:cs typeface="Times New Roman" pitchFamily="18" charset="0"/>
              </a:rPr>
              <a:t>М.</a:t>
            </a:r>
          </a:p>
          <a:p>
            <a:pPr algn="just"/>
            <a:r>
              <a:rPr lang="ru-RU" sz="1600" b="1" dirty="0" smtClean="0">
                <a:latin typeface="Times New Roman" pitchFamily="18" charset="0"/>
                <a:cs typeface="Times New Roman" pitchFamily="18" charset="0"/>
              </a:rPr>
              <a:t>     Существуют также производные модули - укрупненные (для крупных элементов) и дробные (для более мелких элементов). Эти модули образуют умножением основного модуля </a:t>
            </a:r>
            <a:r>
              <a:rPr lang="ru-RU" sz="1600" b="1" dirty="0" smtClean="0">
                <a:solidFill>
                  <a:srgbClr val="002060"/>
                </a:solidFill>
                <a:latin typeface="Times New Roman" pitchFamily="18" charset="0"/>
                <a:cs typeface="Times New Roman" pitchFamily="18" charset="0"/>
              </a:rPr>
              <a:t>М</a:t>
            </a:r>
            <a:r>
              <a:rPr lang="ru-RU" sz="1600" b="1" dirty="0" smtClean="0">
                <a:latin typeface="Times New Roman" pitchFamily="18" charset="0"/>
                <a:cs typeface="Times New Roman" pitchFamily="18" charset="0"/>
              </a:rPr>
              <a:t> на целые и дробные коэффициенты. Приняты следующие модули: </a:t>
            </a:r>
            <a:r>
              <a:rPr lang="ru-RU" sz="1600" b="1" dirty="0" smtClean="0">
                <a:solidFill>
                  <a:srgbClr val="002060"/>
                </a:solidFill>
                <a:latin typeface="Times New Roman" pitchFamily="18" charset="0"/>
                <a:cs typeface="Times New Roman" pitchFamily="18" charset="0"/>
              </a:rPr>
              <a:t>укрупненные </a:t>
            </a:r>
            <a:r>
              <a:rPr lang="ru-RU" sz="1600" b="1" dirty="0" smtClean="0">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60М, 30М, 15М, 12М, 6М, ЗМ, 2М,</a:t>
            </a:r>
            <a:r>
              <a:rPr lang="ru-RU" sz="1600" b="1" dirty="0" smtClean="0">
                <a:latin typeface="Times New Roman" pitchFamily="18" charset="0"/>
                <a:cs typeface="Times New Roman" pitchFamily="18" charset="0"/>
              </a:rPr>
              <a:t> соответственно равные </a:t>
            </a:r>
            <a:r>
              <a:rPr lang="ru-RU" sz="1600" b="1" dirty="0" smtClean="0">
                <a:solidFill>
                  <a:srgbClr val="002060"/>
                </a:solidFill>
                <a:latin typeface="Times New Roman" pitchFamily="18" charset="0"/>
                <a:cs typeface="Times New Roman" pitchFamily="18" charset="0"/>
              </a:rPr>
              <a:t>6000, 3000, 1500. 1200, 600, 300 и 200 мм; дробные-1/2 (М), 1/5 (М), 1/10(М), 1/20(</a:t>
            </a:r>
            <a:r>
              <a:rPr lang="en-US" sz="1600" b="1" dirty="0" smtClean="0">
                <a:solidFill>
                  <a:srgbClr val="002060"/>
                </a:solidFill>
                <a:latin typeface="Times New Roman" pitchFamily="18" charset="0"/>
                <a:cs typeface="Times New Roman" pitchFamily="18" charset="0"/>
              </a:rPr>
              <a:t>M</a:t>
            </a:r>
            <a:r>
              <a:rPr lang="ru-RU" sz="1600" b="1" dirty="0" smtClean="0">
                <a:solidFill>
                  <a:srgbClr val="002060"/>
                </a:solidFill>
                <a:latin typeface="Times New Roman" pitchFamily="18" charset="0"/>
                <a:cs typeface="Times New Roman" pitchFamily="18" charset="0"/>
              </a:rPr>
              <a:t>),</a:t>
            </a:r>
            <a:r>
              <a:rPr lang="en-US" sz="1600" b="1" dirty="0" smtClean="0">
                <a:solidFill>
                  <a:srgbClr val="002060"/>
                </a:solidFill>
                <a:latin typeface="Times New Roman" pitchFamily="18" charset="0"/>
                <a:cs typeface="Times New Roman" pitchFamily="18" charset="0"/>
              </a:rPr>
              <a:t> l</a:t>
            </a:r>
            <a:r>
              <a:rPr lang="ru-RU" sz="1600" b="1" dirty="0" smtClean="0">
                <a:solidFill>
                  <a:srgbClr val="002060"/>
                </a:solidFill>
                <a:latin typeface="Times New Roman" pitchFamily="18" charset="0"/>
                <a:cs typeface="Times New Roman" pitchFamily="18" charset="0"/>
              </a:rPr>
              <a:t>/50(</a:t>
            </a:r>
            <a:r>
              <a:rPr lang="en-US" sz="1600" b="1" dirty="0" smtClean="0">
                <a:solidFill>
                  <a:srgbClr val="002060"/>
                </a:solidFill>
                <a:latin typeface="Times New Roman" pitchFamily="18" charset="0"/>
                <a:cs typeface="Times New Roman" pitchFamily="18" charset="0"/>
              </a:rPr>
              <a:t>M</a:t>
            </a:r>
            <a:r>
              <a:rPr lang="ru-RU" sz="1600" b="1" dirty="0" smtClean="0">
                <a:solidFill>
                  <a:srgbClr val="002060"/>
                </a:solidFill>
                <a:latin typeface="Times New Roman" pitchFamily="18" charset="0"/>
                <a:cs typeface="Times New Roman" pitchFamily="18" charset="0"/>
              </a:rPr>
              <a:t>), 1/100 (М) соответственно равные 50, 20, 10, 5, 2 и 1 мм.</a:t>
            </a:r>
            <a:endParaRPr lang="ru-RU" sz="16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20139" y="1"/>
            <a:ext cx="9123861" cy="6857999"/>
          </a:xfrm>
          <a:prstGeom prst="rect">
            <a:avLst/>
          </a:prstGeom>
          <a:blipFill>
            <a:blip r:embed="rId3"/>
            <a:tile tx="0" ty="0" sx="100000" sy="100000" flip="none" algn="tl"/>
          </a:blipFill>
          <a:ln w="9525">
            <a:noFill/>
            <a:miter lim="800000"/>
            <a:headEnd/>
            <a:tailEnd/>
          </a:ln>
          <a:effectLst/>
        </p:spPr>
        <p:txBody>
          <a:bodyPr wrap="square">
            <a:spAutoFit/>
          </a:bodyPr>
          <a:lstStyle/>
          <a:p>
            <a:pPr algn="just"/>
            <a:r>
              <a:rPr lang="ru-RU" sz="1600"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Различают следующие размеры объемно-планировочных и конструктивных элементов зданий и сооружений: </a:t>
            </a:r>
            <a:r>
              <a:rPr lang="ru-RU" sz="1600" b="1" i="1" dirty="0" smtClean="0">
                <a:solidFill>
                  <a:srgbClr val="002060"/>
                </a:solidFill>
                <a:latin typeface="Times New Roman" pitchFamily="18" charset="0"/>
                <a:cs typeface="Times New Roman" pitchFamily="18" charset="0"/>
              </a:rPr>
              <a:t>номинальные модульные, конструктивные и натурные.</a:t>
            </a:r>
          </a:p>
          <a:p>
            <a:pPr algn="just"/>
            <a:r>
              <a:rPr lang="ru-RU" sz="1600" b="1" dirty="0" smtClean="0">
                <a:latin typeface="Times New Roman" pitchFamily="18" charset="0"/>
                <a:cs typeface="Times New Roman" pitchFamily="18" charset="0"/>
              </a:rPr>
              <a:t>     В строительных чертежах принято обозначать основные расстояния между наиболее характерными конструктивными элементами зданий как расстояние между осями. От этих осей отмеряют расстояния до всех второстепенных элементов или конструкций и как обозначения наносят на чертежи. Такая система получила название   </a:t>
            </a:r>
            <a:r>
              <a:rPr lang="ru-RU" sz="1600" b="1" dirty="0" smtClean="0">
                <a:solidFill>
                  <a:srgbClr val="002060"/>
                </a:solidFill>
                <a:latin typeface="Times New Roman" pitchFamily="18" charset="0"/>
                <a:cs typeface="Times New Roman" pitchFamily="18" charset="0"/>
              </a:rPr>
              <a:t>привязки,   </a:t>
            </a:r>
            <a:r>
              <a:rPr lang="ru-RU" sz="1600" b="1" dirty="0" smtClean="0">
                <a:latin typeface="Times New Roman" pitchFamily="18" charset="0"/>
                <a:cs typeface="Times New Roman" pitchFamily="18" charset="0"/>
              </a:rPr>
              <a:t>а   расстояния между основными осями зданий или между гранями отдельных конструкций и деталей - номинальных модульных размеров.</a:t>
            </a:r>
          </a:p>
          <a:p>
            <a:pPr algn="just"/>
            <a:r>
              <a:rPr lang="ru-RU" sz="1600" b="1" dirty="0" smtClean="0">
                <a:latin typeface="Times New Roman" pitchFamily="18" charset="0"/>
                <a:cs typeface="Times New Roman" pitchFamily="18" charset="0"/>
              </a:rPr>
              <a:t>     Конструктивные размеры в отличие от номинальных включают еще зазор, необходимый для свободной установки конструкции на определенное для нее место. При этом чем ближе конструктивные размеры к номинальным, тем плотнее устанавливают деталь или конструкцию и тем меньше затрат требует ее закрепление.</a:t>
            </a:r>
          </a:p>
          <a:p>
            <a:pPr algn="just"/>
            <a:r>
              <a:rPr lang="ru-RU" sz="1600" b="1" dirty="0" smtClean="0">
                <a:latin typeface="Times New Roman" pitchFamily="18" charset="0"/>
                <a:cs typeface="Times New Roman" pitchFamily="18" charset="0"/>
              </a:rPr>
              <a:t>     Натурные или фактические размеры объемно-планировочных элементов и изделий помимо зазора включают еще и допуск. Допуски для отдельных конструкций устанавливают технические условия и ГОСТ; превышение их может привести к затруднениям при установке конструкций в проектное положение.</a:t>
            </a:r>
          </a:p>
          <a:p>
            <a:pPr algn="just"/>
            <a:r>
              <a:rPr lang="ru-RU" sz="1600" b="1" dirty="0" smtClean="0">
                <a:latin typeface="Times New Roman" pitchFamily="18" charset="0"/>
                <a:cs typeface="Times New Roman" pitchFamily="18" charset="0"/>
              </a:rPr>
              <a:t>     Иногда бывает невозможно подобрать размеры конструкций с таким расчетом, чтобы полностью закрыть расстояние между конструктивными элементами. В таких случаях используют дополнительные элементы, называемые </a:t>
            </a:r>
            <a:r>
              <a:rPr lang="ru-RU" sz="1600" b="1" i="1" dirty="0" smtClean="0">
                <a:solidFill>
                  <a:srgbClr val="002060"/>
                </a:solidFill>
                <a:latin typeface="Times New Roman" pitchFamily="18" charset="0"/>
                <a:cs typeface="Times New Roman" pitchFamily="18" charset="0"/>
              </a:rPr>
              <a:t>доборными, </a:t>
            </a:r>
            <a:r>
              <a:rPr lang="ru-RU" sz="1600" b="1" dirty="0" smtClean="0">
                <a:latin typeface="Times New Roman" pitchFamily="18" charset="0"/>
                <a:cs typeface="Times New Roman" pitchFamily="18" charset="0"/>
              </a:rPr>
              <a:t>а при их отсутствии изготовляют элементы или конструкции «по месту», т.е. непосредственно на стройплощадке или объекте.</a:t>
            </a:r>
            <a:r>
              <a:rPr lang="ru-RU" sz="1600" b="1" dirty="0" smtClean="0"/>
              <a:t> </a:t>
            </a:r>
          </a:p>
          <a:p>
            <a:pPr algn="just"/>
            <a:r>
              <a:rPr lang="ru-RU" sz="1600" b="1" dirty="0" smtClean="0">
                <a:latin typeface="Times New Roman" pitchFamily="18" charset="0"/>
                <a:cs typeface="Times New Roman" pitchFamily="18" charset="0"/>
              </a:rPr>
              <a:t>     На строящиеся здания и сооружения обязательно составляется техническая документация, включающая в себя </a:t>
            </a:r>
            <a:r>
              <a:rPr lang="ru-RU" sz="1600" b="1" dirty="0" smtClean="0">
                <a:solidFill>
                  <a:srgbClr val="002060"/>
                </a:solidFill>
                <a:latin typeface="Times New Roman" pitchFamily="18" charset="0"/>
                <a:cs typeface="Times New Roman" pitchFamily="18" charset="0"/>
              </a:rPr>
              <a:t>рабочие чертежи, смету, проект производства работ. </a:t>
            </a:r>
            <a:r>
              <a:rPr lang="ru-RU" sz="1600" b="1" dirty="0" smtClean="0">
                <a:latin typeface="Times New Roman" pitchFamily="18" charset="0"/>
                <a:cs typeface="Times New Roman" pitchFamily="18" charset="0"/>
              </a:rPr>
              <a:t>Рабочие чертежи должны давать полное представление о </a:t>
            </a:r>
            <a:r>
              <a:rPr lang="ru-RU" sz="1600" b="1" dirty="0" smtClean="0">
                <a:solidFill>
                  <a:srgbClr val="002060"/>
                </a:solidFill>
                <a:latin typeface="Times New Roman" pitchFamily="18" charset="0"/>
                <a:cs typeface="Times New Roman" pitchFamily="18" charset="0"/>
              </a:rPr>
              <a:t>характере з</a:t>
            </a:r>
            <a:r>
              <a:rPr lang="ru-RU" sz="1600" b="1" dirty="0" smtClean="0">
                <a:latin typeface="Times New Roman" pitchFamily="18" charset="0"/>
                <a:cs typeface="Times New Roman" pitchFamily="18" charset="0"/>
              </a:rPr>
              <a:t>дания, его конструктивных особенностях, объемно-планировочном решении и взаимном соединении отдельных его частей. </a:t>
            </a:r>
          </a:p>
          <a:p>
            <a:pPr algn="just"/>
            <a:r>
              <a:rPr lang="ru-RU" sz="1600" b="1" dirty="0" smtClean="0">
                <a:latin typeface="Times New Roman" pitchFamily="18" charset="0"/>
                <a:cs typeface="Times New Roman" pitchFamily="18" charset="0"/>
              </a:rPr>
              <a:t>     Для этого приняты условные обозначения </a:t>
            </a:r>
            <a:r>
              <a:rPr lang="ru-RU" sz="1600" b="1" i="1" dirty="0" smtClean="0">
                <a:latin typeface="Times New Roman" pitchFamily="18" charset="0"/>
                <a:cs typeface="Times New Roman" pitchFamily="18" charset="0"/>
              </a:rPr>
              <a:t>(</a:t>
            </a:r>
            <a:r>
              <a:rPr lang="ru-RU" sz="1600" b="1" dirty="0" smtClean="0">
                <a:solidFill>
                  <a:srgbClr val="FF0000"/>
                </a:solidFill>
                <a:latin typeface="Times New Roman" pitchFamily="18" charset="0"/>
                <a:cs typeface="Times New Roman" pitchFamily="18" charset="0"/>
              </a:rPr>
              <a:t>табл. 1</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которыми на рабочих чертежах обозначают все встречающиеся материалы и конструктивные элементы.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544</TotalTime>
  <Words>3334</Words>
  <Application>Microsoft Office PowerPoint</Application>
  <PresentationFormat>Экран (4:3)</PresentationFormat>
  <Paragraphs>177</Paragraphs>
  <Slides>15</Slides>
  <Notes>11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3</vt:i4>
      </vt:variant>
      <vt:variant>
        <vt:lpstr>Заголовки слайдов</vt:lpstr>
      </vt:variant>
      <vt:variant>
        <vt:i4>15</vt:i4>
      </vt:variant>
    </vt:vector>
  </HeadingPairs>
  <TitlesOfParts>
    <vt:vector size="21" baseType="lpstr">
      <vt:lpstr>Arial</vt:lpstr>
      <vt:lpstr>Calibri</vt:lpstr>
      <vt:lpstr>Times New Roman</vt:lpstr>
      <vt:lpstr>Тема Office</vt:lpstr>
      <vt:lpstr>Специальное оформление</vt:lpstr>
      <vt:lpstr>1_Специальное оформление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AGoltsev</dc:creator>
  <cp:lastModifiedBy>RePack by Diakov</cp:lastModifiedBy>
  <cp:revision>68</cp:revision>
  <dcterms:created xsi:type="dcterms:W3CDTF">2011-07-11T11:45:29Z</dcterms:created>
  <dcterms:modified xsi:type="dcterms:W3CDTF">2021-01-10T05:26:01Z</dcterms:modified>
</cp:coreProperties>
</file>